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4"/>
  </p:notesMasterIdLst>
  <p:handoutMasterIdLst>
    <p:handoutMasterId r:id="rId175"/>
  </p:handoutMasterIdLst>
  <p:sldIdLst>
    <p:sldId id="853" r:id="rId2"/>
    <p:sldId id="1493" r:id="rId3"/>
    <p:sldId id="1538" r:id="rId4"/>
    <p:sldId id="1539" r:id="rId5"/>
    <p:sldId id="1494" r:id="rId6"/>
    <p:sldId id="1495" r:id="rId7"/>
    <p:sldId id="1540" r:id="rId8"/>
    <p:sldId id="1541" r:id="rId9"/>
    <p:sldId id="1426" r:id="rId10"/>
    <p:sldId id="1425" r:id="rId11"/>
    <p:sldId id="1427" r:id="rId12"/>
    <p:sldId id="1428" r:id="rId13"/>
    <p:sldId id="1429" r:id="rId14"/>
    <p:sldId id="1430" r:id="rId15"/>
    <p:sldId id="1431" r:id="rId16"/>
    <p:sldId id="1432" r:id="rId17"/>
    <p:sldId id="1433" r:id="rId18"/>
    <p:sldId id="1434" r:id="rId19"/>
    <p:sldId id="1435" r:id="rId20"/>
    <p:sldId id="1436" r:id="rId21"/>
    <p:sldId id="1437" r:id="rId22"/>
    <p:sldId id="1438" r:id="rId23"/>
    <p:sldId id="1439" r:id="rId24"/>
    <p:sldId id="1440" r:id="rId25"/>
    <p:sldId id="1441" r:id="rId26"/>
    <p:sldId id="1442" r:id="rId27"/>
    <p:sldId id="1443" r:id="rId28"/>
    <p:sldId id="1444" r:id="rId29"/>
    <p:sldId id="1445" r:id="rId30"/>
    <p:sldId id="1446" r:id="rId31"/>
    <p:sldId id="1447" r:id="rId32"/>
    <p:sldId id="1448" r:id="rId33"/>
    <p:sldId id="1449" r:id="rId34"/>
    <p:sldId id="1450" r:id="rId35"/>
    <p:sldId id="1451" r:id="rId36"/>
    <p:sldId id="1452" r:id="rId37"/>
    <p:sldId id="1453" r:id="rId38"/>
    <p:sldId id="1454" r:id="rId39"/>
    <p:sldId id="1455" r:id="rId40"/>
    <p:sldId id="1456" r:id="rId41"/>
    <p:sldId id="1531" r:id="rId42"/>
    <p:sldId id="1532" r:id="rId43"/>
    <p:sldId id="1496" r:id="rId44"/>
    <p:sldId id="1497" r:id="rId45"/>
    <p:sldId id="1498" r:id="rId46"/>
    <p:sldId id="1526" r:id="rId47"/>
    <p:sldId id="1527" r:id="rId48"/>
    <p:sldId id="1542" r:id="rId49"/>
    <p:sldId id="1457" r:id="rId50"/>
    <p:sldId id="1458" r:id="rId51"/>
    <p:sldId id="1459" r:id="rId52"/>
    <p:sldId id="1460" r:id="rId53"/>
    <p:sldId id="1461" r:id="rId54"/>
    <p:sldId id="1462" r:id="rId55"/>
    <p:sldId id="1463" r:id="rId56"/>
    <p:sldId id="1464" r:id="rId57"/>
    <p:sldId id="1465" r:id="rId58"/>
    <p:sldId id="1466" r:id="rId59"/>
    <p:sldId id="1467" r:id="rId60"/>
    <p:sldId id="1469" r:id="rId61"/>
    <p:sldId id="1470" r:id="rId62"/>
    <p:sldId id="1471" r:id="rId63"/>
    <p:sldId id="1472" r:id="rId64"/>
    <p:sldId id="1473" r:id="rId65"/>
    <p:sldId id="1474" r:id="rId66"/>
    <p:sldId id="1475" r:id="rId67"/>
    <p:sldId id="1476" r:id="rId68"/>
    <p:sldId id="1477" r:id="rId69"/>
    <p:sldId id="1499" r:id="rId70"/>
    <p:sldId id="1533" r:id="rId71"/>
    <p:sldId id="1534" r:id="rId72"/>
    <p:sldId id="1535" r:id="rId73"/>
    <p:sldId id="1543" r:id="rId74"/>
    <p:sldId id="1478" r:id="rId75"/>
    <p:sldId id="1479" r:id="rId76"/>
    <p:sldId id="1484" r:id="rId77"/>
    <p:sldId id="1480" r:id="rId78"/>
    <p:sldId id="1481" r:id="rId79"/>
    <p:sldId id="1482" r:id="rId80"/>
    <p:sldId id="1483" r:id="rId81"/>
    <p:sldId id="1485" r:id="rId82"/>
    <p:sldId id="1486" r:id="rId83"/>
    <p:sldId id="1487" r:id="rId84"/>
    <p:sldId id="1488" r:id="rId85"/>
    <p:sldId id="1492" r:id="rId86"/>
    <p:sldId id="1489" r:id="rId87"/>
    <p:sldId id="1491" r:id="rId88"/>
    <p:sldId id="1490" r:id="rId89"/>
    <p:sldId id="1544" r:id="rId90"/>
    <p:sldId id="1545" r:id="rId91"/>
    <p:sldId id="1503" r:id="rId92"/>
    <p:sldId id="1505" r:id="rId93"/>
    <p:sldId id="1537" r:id="rId94"/>
    <p:sldId id="1536" r:id="rId95"/>
    <p:sldId id="1506" r:id="rId96"/>
    <p:sldId id="1514" r:id="rId97"/>
    <p:sldId id="1515" r:id="rId98"/>
    <p:sldId id="1516" r:id="rId99"/>
    <p:sldId id="1546" r:id="rId100"/>
    <p:sldId id="1547" r:id="rId101"/>
    <p:sldId id="1358" r:id="rId102"/>
    <p:sldId id="1355" r:id="rId103"/>
    <p:sldId id="1367" r:id="rId104"/>
    <p:sldId id="1357" r:id="rId105"/>
    <p:sldId id="1359" r:id="rId106"/>
    <p:sldId id="1362" r:id="rId107"/>
    <p:sldId id="1361" r:id="rId108"/>
    <p:sldId id="1363" r:id="rId109"/>
    <p:sldId id="1364" r:id="rId110"/>
    <p:sldId id="1365" r:id="rId111"/>
    <p:sldId id="1366" r:id="rId112"/>
    <p:sldId id="1548" r:id="rId113"/>
    <p:sldId id="1368" r:id="rId114"/>
    <p:sldId id="1369" r:id="rId115"/>
    <p:sldId id="1372" r:id="rId116"/>
    <p:sldId id="1373" r:id="rId117"/>
    <p:sldId id="1375" r:id="rId118"/>
    <p:sldId id="1374" r:id="rId119"/>
    <p:sldId id="1376" r:id="rId120"/>
    <p:sldId id="1377" r:id="rId121"/>
    <p:sldId id="1549" r:id="rId122"/>
    <p:sldId id="1378" r:id="rId123"/>
    <p:sldId id="1386" r:id="rId124"/>
    <p:sldId id="1387" r:id="rId125"/>
    <p:sldId id="1388" r:id="rId126"/>
    <p:sldId id="1389" r:id="rId127"/>
    <p:sldId id="1391" r:id="rId128"/>
    <p:sldId id="1392" r:id="rId129"/>
    <p:sldId id="1390" r:id="rId130"/>
    <p:sldId id="1550" r:id="rId131"/>
    <p:sldId id="1523" r:id="rId132"/>
    <p:sldId id="1524" r:id="rId133"/>
    <p:sldId id="1525" r:id="rId134"/>
    <p:sldId id="1393" r:id="rId135"/>
    <p:sldId id="1394" r:id="rId136"/>
    <p:sldId id="1395" r:id="rId137"/>
    <p:sldId id="1396" r:id="rId138"/>
    <p:sldId id="1397" r:id="rId139"/>
    <p:sldId id="1398" r:id="rId140"/>
    <p:sldId id="1399" r:id="rId141"/>
    <p:sldId id="1400" r:id="rId142"/>
    <p:sldId id="1401" r:id="rId143"/>
    <p:sldId id="1402" r:id="rId144"/>
    <p:sldId id="1403" r:id="rId145"/>
    <p:sldId id="1551" r:id="rId146"/>
    <p:sldId id="1406" r:id="rId147"/>
    <p:sldId id="1553" r:id="rId148"/>
    <p:sldId id="1552" r:id="rId149"/>
    <p:sldId id="1407" r:id="rId150"/>
    <p:sldId id="1408" r:id="rId151"/>
    <p:sldId id="1420" r:id="rId152"/>
    <p:sldId id="1409" r:id="rId153"/>
    <p:sldId id="1410" r:id="rId154"/>
    <p:sldId id="1411" r:id="rId155"/>
    <p:sldId id="1412" r:id="rId156"/>
    <p:sldId id="1413" r:id="rId157"/>
    <p:sldId id="1414" r:id="rId158"/>
    <p:sldId id="1422" r:id="rId159"/>
    <p:sldId id="1423" r:id="rId160"/>
    <p:sldId id="1424" r:id="rId161"/>
    <p:sldId id="1415" r:id="rId162"/>
    <p:sldId id="1416" r:id="rId163"/>
    <p:sldId id="1417" r:id="rId164"/>
    <p:sldId id="1418" r:id="rId165"/>
    <p:sldId id="1419" r:id="rId166"/>
    <p:sldId id="1421" r:id="rId167"/>
    <p:sldId id="1517" r:id="rId168"/>
    <p:sldId id="1518" r:id="rId169"/>
    <p:sldId id="1519" r:id="rId170"/>
    <p:sldId id="1520" r:id="rId171"/>
    <p:sldId id="1521" r:id="rId172"/>
    <p:sldId id="1522" r:id="rId173"/>
  </p:sldIdLst>
  <p:sldSz cx="9144000" cy="6858000" type="screen4x3"/>
  <p:notesSz cx="6781800" cy="9918700"/>
  <p:defaultTextStyle>
    <a:defPPr>
      <a:defRPr lang="de-DE"/>
    </a:defPPr>
    <a:lvl1pPr algn="ctr" rtl="0" fontAlgn="base">
      <a:spcBef>
        <a:spcPct val="0"/>
      </a:spcBef>
      <a:spcAft>
        <a:spcPct val="0"/>
      </a:spcAft>
      <a:defRPr sz="1200" kern="1200">
        <a:solidFill>
          <a:schemeClr val="tx1"/>
        </a:solidFill>
        <a:latin typeface="Arial" charset="0"/>
        <a:ea typeface="+mn-ea"/>
        <a:cs typeface="Arial" charset="0"/>
      </a:defRPr>
    </a:lvl1pPr>
    <a:lvl2pPr marL="457200" algn="ctr" rtl="0" fontAlgn="base">
      <a:spcBef>
        <a:spcPct val="0"/>
      </a:spcBef>
      <a:spcAft>
        <a:spcPct val="0"/>
      </a:spcAft>
      <a:defRPr sz="1200" kern="1200">
        <a:solidFill>
          <a:schemeClr val="tx1"/>
        </a:solidFill>
        <a:latin typeface="Arial" charset="0"/>
        <a:ea typeface="+mn-ea"/>
        <a:cs typeface="Arial" charset="0"/>
      </a:defRPr>
    </a:lvl2pPr>
    <a:lvl3pPr marL="914400" algn="ctr" rtl="0" fontAlgn="base">
      <a:spcBef>
        <a:spcPct val="0"/>
      </a:spcBef>
      <a:spcAft>
        <a:spcPct val="0"/>
      </a:spcAft>
      <a:defRPr sz="1200" kern="1200">
        <a:solidFill>
          <a:schemeClr val="tx1"/>
        </a:solidFill>
        <a:latin typeface="Arial" charset="0"/>
        <a:ea typeface="+mn-ea"/>
        <a:cs typeface="Arial" charset="0"/>
      </a:defRPr>
    </a:lvl3pPr>
    <a:lvl4pPr marL="1371600" algn="ctr" rtl="0" fontAlgn="base">
      <a:spcBef>
        <a:spcPct val="0"/>
      </a:spcBef>
      <a:spcAft>
        <a:spcPct val="0"/>
      </a:spcAft>
      <a:defRPr sz="1200" kern="1200">
        <a:solidFill>
          <a:schemeClr val="tx1"/>
        </a:solidFill>
        <a:latin typeface="Arial" charset="0"/>
        <a:ea typeface="+mn-ea"/>
        <a:cs typeface="Arial" charset="0"/>
      </a:defRPr>
    </a:lvl4pPr>
    <a:lvl5pPr marL="1828800" algn="ctr"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9900"/>
    <a:srgbClr val="0000CC"/>
    <a:srgbClr val="FFFF99"/>
    <a:srgbClr val="FFCC99"/>
    <a:srgbClr val="FFCC66"/>
    <a:srgbClr val="FF0701"/>
    <a:srgbClr val="3333CC"/>
    <a:srgbClr val="52B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71215" autoAdjust="0"/>
  </p:normalViewPr>
  <p:slideViewPr>
    <p:cSldViewPr>
      <p:cViewPr varScale="1">
        <p:scale>
          <a:sx n="54" d="100"/>
          <a:sy n="54" d="100"/>
        </p:scale>
        <p:origin x="1596"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handoutMaster" Target="handoutMasters/handoutMaster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notesMaster" Target="notesMasters/notesMaster1.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vl1pPr>
          </a:lstStyle>
          <a:p>
            <a:pPr>
              <a:defRPr/>
            </a:pPr>
            <a:endParaRPr lang="en-US" altLang="de-DE"/>
          </a:p>
        </p:txBody>
      </p:sp>
      <p:sp>
        <p:nvSpPr>
          <p:cNvPr id="132099" name="Rectangle 3"/>
          <p:cNvSpPr>
            <a:spLocks noGrp="1" noChangeArrowheads="1"/>
          </p:cNvSpPr>
          <p:nvPr>
            <p:ph type="dt" sz="quarter"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en-US" altLang="de-DE"/>
          </a:p>
        </p:txBody>
      </p:sp>
      <p:sp>
        <p:nvSpPr>
          <p:cNvPr id="132100" name="Rectangle 4"/>
          <p:cNvSpPr>
            <a:spLocks noGrp="1" noChangeArrowheads="1"/>
          </p:cNvSpPr>
          <p:nvPr>
            <p:ph type="ftr" sz="quarter" idx="2"/>
          </p:nvPr>
        </p:nvSpPr>
        <p:spPr bwMode="auto">
          <a:xfrm>
            <a:off x="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vl1pPr>
          </a:lstStyle>
          <a:p>
            <a:pPr>
              <a:defRPr/>
            </a:pPr>
            <a:endParaRPr lang="en-US" altLang="de-DE"/>
          </a:p>
        </p:txBody>
      </p:sp>
      <p:sp>
        <p:nvSpPr>
          <p:cNvPr id="132101" name="Rectangle 5"/>
          <p:cNvSpPr>
            <a:spLocks noGrp="1" noChangeArrowheads="1"/>
          </p:cNvSpPr>
          <p:nvPr>
            <p:ph type="sldNum" sz="quarter" idx="3"/>
          </p:nvPr>
        </p:nvSpPr>
        <p:spPr bwMode="auto">
          <a:xfrm>
            <a:off x="384175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pPr>
              <a:defRPr/>
            </a:pPr>
            <a:fld id="{E5A8AB54-7787-4AC4-BDC4-86C8883C3FFB}" type="slidenum">
              <a:rPr lang="en-US" altLang="de-DE"/>
              <a:pPr>
                <a:defRPr/>
              </a:pPr>
              <a:t>‹Nr.›</a:t>
            </a:fld>
            <a:endParaRPr lang="en-US" altLang="de-DE"/>
          </a:p>
        </p:txBody>
      </p:sp>
    </p:spTree>
    <p:extLst>
      <p:ext uri="{BB962C8B-B14F-4D97-AF65-F5344CB8AC3E}">
        <p14:creationId xmlns:p14="http://schemas.microsoft.com/office/powerpoint/2010/main" val="2064546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vl1pPr>
          </a:lstStyle>
          <a:p>
            <a:pPr>
              <a:defRPr/>
            </a:pPr>
            <a:endParaRPr lang="de-DE" altLang="de-DE"/>
          </a:p>
        </p:txBody>
      </p:sp>
      <p:sp>
        <p:nvSpPr>
          <p:cNvPr id="3075" name="Rectangle 3"/>
          <p:cNvSpPr>
            <a:spLocks noGrp="1" noChangeArrowheads="1"/>
          </p:cNvSpPr>
          <p:nvPr>
            <p:ph type="dt"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a:defRPr/>
            </a:pPr>
            <a:endParaRPr lang="de-DE" altLang="de-DE"/>
          </a:p>
        </p:txBody>
      </p:sp>
      <p:sp>
        <p:nvSpPr>
          <p:cNvPr id="54276"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7863" y="4711700"/>
            <a:ext cx="542607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vl1pPr>
          </a:lstStyle>
          <a:p>
            <a:pPr>
              <a:defRPr/>
            </a:pPr>
            <a:endParaRPr lang="de-DE" altLang="de-DE"/>
          </a:p>
        </p:txBody>
      </p:sp>
      <p:sp>
        <p:nvSpPr>
          <p:cNvPr id="3079" name="Rectangle 7"/>
          <p:cNvSpPr>
            <a:spLocks noGrp="1" noChangeArrowheads="1"/>
          </p:cNvSpPr>
          <p:nvPr>
            <p:ph type="sldNum" sz="quarter" idx="5"/>
          </p:nvPr>
        </p:nvSpPr>
        <p:spPr bwMode="auto">
          <a:xfrm>
            <a:off x="384175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vl1pPr>
          </a:lstStyle>
          <a:p>
            <a:pPr>
              <a:defRPr/>
            </a:pPr>
            <a:fld id="{29CEF06C-B910-4FAD-A5E6-775894F8EE33}" type="slidenum">
              <a:rPr lang="de-DE" altLang="de-DE"/>
              <a:pPr>
                <a:defRPr/>
              </a:pPr>
              <a:t>‹Nr.›</a:t>
            </a:fld>
            <a:endParaRPr lang="de-DE" altLang="de-DE"/>
          </a:p>
        </p:txBody>
      </p:sp>
    </p:spTree>
    <p:extLst>
      <p:ext uri="{BB962C8B-B14F-4D97-AF65-F5344CB8AC3E}">
        <p14:creationId xmlns:p14="http://schemas.microsoft.com/office/powerpoint/2010/main" val="602598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2</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extLst>
      <p:ext uri="{BB962C8B-B14F-4D97-AF65-F5344CB8AC3E}">
        <p14:creationId xmlns:p14="http://schemas.microsoft.com/office/powerpoint/2010/main" val="51776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lienbildplatzhalter 1"/>
          <p:cNvSpPr>
            <a:spLocks noGrp="1" noRot="1" noChangeAspect="1" noTextEdit="1"/>
          </p:cNvSpPr>
          <p:nvPr>
            <p:ph type="sldImg"/>
          </p:nvPr>
        </p:nvSpPr>
        <p:spPr>
          <a:ln/>
        </p:spPr>
      </p:sp>
      <p:sp>
        <p:nvSpPr>
          <p:cNvPr id="162819" name="Notizenplatzhalter 2"/>
          <p:cNvSpPr>
            <a:spLocks noGrp="1"/>
          </p:cNvSpPr>
          <p:nvPr>
            <p:ph type="body" idx="1"/>
          </p:nvPr>
        </p:nvSpPr>
        <p:spPr>
          <a:noFill/>
        </p:spPr>
        <p:txBody>
          <a:bodyPr/>
          <a:lstStyle/>
          <a:p>
            <a:pPr defTabSz="912961">
              <a:defRPr/>
            </a:pPr>
            <a:endParaRPr lang="de-DE" dirty="0" smtClean="0"/>
          </a:p>
        </p:txBody>
      </p:sp>
      <p:sp>
        <p:nvSpPr>
          <p:cNvPr id="162820"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99899484-1492-463B-9D05-BBFC0AE36F98}" type="slidenum">
              <a:rPr lang="de-DE" sz="1200"/>
              <a:pPr/>
              <a:t>43</a:t>
            </a:fld>
            <a:endParaRPr lang="de-DE" sz="1200"/>
          </a:p>
        </p:txBody>
      </p:sp>
    </p:spTree>
    <p:extLst>
      <p:ext uri="{BB962C8B-B14F-4D97-AF65-F5344CB8AC3E}">
        <p14:creationId xmlns:p14="http://schemas.microsoft.com/office/powerpoint/2010/main" val="2971477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lienbildplatzhalter 1"/>
          <p:cNvSpPr>
            <a:spLocks noGrp="1" noRot="1" noChangeAspect="1" noTextEdit="1"/>
          </p:cNvSpPr>
          <p:nvPr>
            <p:ph type="sldImg"/>
          </p:nvPr>
        </p:nvSpPr>
        <p:spPr>
          <a:ln/>
        </p:spPr>
      </p:sp>
      <p:sp>
        <p:nvSpPr>
          <p:cNvPr id="161795" name="Notizenplatzhalter 2"/>
          <p:cNvSpPr>
            <a:spLocks noGrp="1"/>
          </p:cNvSpPr>
          <p:nvPr>
            <p:ph type="body" idx="1"/>
          </p:nvPr>
        </p:nvSpPr>
        <p:spPr>
          <a:noFill/>
        </p:spPr>
        <p:txBody>
          <a:bodyPr/>
          <a:lstStyle/>
          <a:p>
            <a:endParaRPr lang="de-DE" dirty="0" smtClean="0"/>
          </a:p>
        </p:txBody>
      </p:sp>
      <p:sp>
        <p:nvSpPr>
          <p:cNvPr id="161796"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A99D50DD-8A9D-4D3A-8A42-EB5AB93CCF6D}" type="slidenum">
              <a:rPr lang="de-DE" sz="1200"/>
              <a:pPr/>
              <a:t>44</a:t>
            </a:fld>
            <a:endParaRPr lang="de-DE" sz="1200"/>
          </a:p>
        </p:txBody>
      </p:sp>
    </p:spTree>
    <p:extLst>
      <p:ext uri="{BB962C8B-B14F-4D97-AF65-F5344CB8AC3E}">
        <p14:creationId xmlns:p14="http://schemas.microsoft.com/office/powerpoint/2010/main" val="1090044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lienbildplatzhalter 1"/>
          <p:cNvSpPr>
            <a:spLocks noGrp="1" noRot="1" noChangeAspect="1" noTextEdit="1"/>
          </p:cNvSpPr>
          <p:nvPr>
            <p:ph type="sldImg"/>
          </p:nvPr>
        </p:nvSpPr>
        <p:spPr>
          <a:ln/>
        </p:spPr>
      </p:sp>
      <p:sp>
        <p:nvSpPr>
          <p:cNvPr id="163843" name="Notizenplatzhalter 2"/>
          <p:cNvSpPr>
            <a:spLocks noGrp="1"/>
          </p:cNvSpPr>
          <p:nvPr>
            <p:ph type="body" idx="1"/>
          </p:nvPr>
        </p:nvSpPr>
        <p:spPr>
          <a:noFill/>
        </p:spPr>
        <p:txBody>
          <a:bodyPr/>
          <a:lstStyle/>
          <a:p>
            <a:endParaRPr lang="de-DE" dirty="0" smtClean="0"/>
          </a:p>
        </p:txBody>
      </p:sp>
      <p:sp>
        <p:nvSpPr>
          <p:cNvPr id="163844"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1D73BAFE-CFF8-4C65-8BDF-5F28AC87E9D9}" type="slidenum">
              <a:rPr lang="de-DE" sz="1200"/>
              <a:pPr/>
              <a:t>45</a:t>
            </a:fld>
            <a:endParaRPr lang="de-DE" sz="1200"/>
          </a:p>
        </p:txBody>
      </p:sp>
    </p:spTree>
    <p:extLst>
      <p:ext uri="{BB962C8B-B14F-4D97-AF65-F5344CB8AC3E}">
        <p14:creationId xmlns:p14="http://schemas.microsoft.com/office/powerpoint/2010/main" val="255795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lienbildplatzhalter 1"/>
          <p:cNvSpPr>
            <a:spLocks noGrp="1" noRot="1" noChangeAspect="1" noTextEdit="1"/>
          </p:cNvSpPr>
          <p:nvPr>
            <p:ph type="sldImg"/>
          </p:nvPr>
        </p:nvSpPr>
        <p:spPr>
          <a:ln/>
        </p:spPr>
      </p:sp>
      <p:sp>
        <p:nvSpPr>
          <p:cNvPr id="163843" name="Notizenplatzhalter 2"/>
          <p:cNvSpPr>
            <a:spLocks noGrp="1"/>
          </p:cNvSpPr>
          <p:nvPr>
            <p:ph type="body" idx="1"/>
          </p:nvPr>
        </p:nvSpPr>
        <p:spPr>
          <a:noFill/>
        </p:spPr>
        <p:txBody>
          <a:bodyPr/>
          <a:lstStyle/>
          <a:p>
            <a:endParaRPr lang="de-DE" dirty="0" smtClean="0"/>
          </a:p>
        </p:txBody>
      </p:sp>
      <p:sp>
        <p:nvSpPr>
          <p:cNvPr id="163844"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1D73BAFE-CFF8-4C65-8BDF-5F28AC87E9D9}" type="slidenum">
              <a:rPr lang="de-DE" sz="1200"/>
              <a:pPr/>
              <a:t>46</a:t>
            </a:fld>
            <a:endParaRPr lang="de-DE" sz="1200"/>
          </a:p>
        </p:txBody>
      </p:sp>
    </p:spTree>
    <p:extLst>
      <p:ext uri="{BB962C8B-B14F-4D97-AF65-F5344CB8AC3E}">
        <p14:creationId xmlns:p14="http://schemas.microsoft.com/office/powerpoint/2010/main" val="764607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lienbildplatzhalter 1"/>
          <p:cNvSpPr>
            <a:spLocks noGrp="1" noRot="1" noChangeAspect="1" noTextEdit="1"/>
          </p:cNvSpPr>
          <p:nvPr>
            <p:ph type="sldImg"/>
          </p:nvPr>
        </p:nvSpPr>
        <p:spPr>
          <a:ln/>
        </p:spPr>
      </p:sp>
      <p:sp>
        <p:nvSpPr>
          <p:cNvPr id="163843" name="Notizenplatzhalter 2"/>
          <p:cNvSpPr>
            <a:spLocks noGrp="1"/>
          </p:cNvSpPr>
          <p:nvPr>
            <p:ph type="body" idx="1"/>
          </p:nvPr>
        </p:nvSpPr>
        <p:spPr>
          <a:noFill/>
        </p:spPr>
        <p:txBody>
          <a:bodyPr/>
          <a:lstStyle/>
          <a:p>
            <a:endParaRPr lang="de-DE" dirty="0" smtClean="0"/>
          </a:p>
        </p:txBody>
      </p:sp>
      <p:sp>
        <p:nvSpPr>
          <p:cNvPr id="163844"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1D73BAFE-CFF8-4C65-8BDF-5F28AC87E9D9}" type="slidenum">
              <a:rPr lang="de-DE" sz="1200"/>
              <a:pPr/>
              <a:t>47</a:t>
            </a:fld>
            <a:endParaRPr lang="de-DE" sz="1200"/>
          </a:p>
        </p:txBody>
      </p:sp>
    </p:spTree>
    <p:extLst>
      <p:ext uri="{BB962C8B-B14F-4D97-AF65-F5344CB8AC3E}">
        <p14:creationId xmlns:p14="http://schemas.microsoft.com/office/powerpoint/2010/main" val="1652407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3A9A04F2-2F6B-4C19-B887-B45E3F06F2A1}" type="slidenum">
              <a:rPr lang="de-DE" smtClean="0"/>
              <a:pPr>
                <a:defRPr/>
              </a:pPr>
              <a:t>69</a:t>
            </a:fld>
            <a:endParaRPr lang="de-DE"/>
          </a:p>
        </p:txBody>
      </p:sp>
    </p:spTree>
    <p:extLst>
      <p:ext uri="{BB962C8B-B14F-4D97-AF65-F5344CB8AC3E}">
        <p14:creationId xmlns:p14="http://schemas.microsoft.com/office/powerpoint/2010/main" val="3436142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89</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extLst>
      <p:ext uri="{BB962C8B-B14F-4D97-AF65-F5344CB8AC3E}">
        <p14:creationId xmlns:p14="http://schemas.microsoft.com/office/powerpoint/2010/main" val="3834474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9CEF06C-B910-4FAD-A5E6-775894F8EE33}" type="slidenum">
              <a:rPr lang="de-DE" altLang="de-DE" smtClean="0"/>
              <a:pPr>
                <a:defRPr/>
              </a:pPr>
              <a:t>95</a:t>
            </a:fld>
            <a:endParaRPr lang="de-DE" altLang="de-DE"/>
          </a:p>
        </p:txBody>
      </p:sp>
    </p:spTree>
    <p:extLst>
      <p:ext uri="{BB962C8B-B14F-4D97-AF65-F5344CB8AC3E}">
        <p14:creationId xmlns:p14="http://schemas.microsoft.com/office/powerpoint/2010/main" val="1204365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9CEF06C-B910-4FAD-A5E6-775894F8EE33}" type="slidenum">
              <a:rPr lang="de-DE" altLang="de-DE" smtClean="0"/>
              <a:pPr>
                <a:defRPr/>
              </a:pPr>
              <a:t>127</a:t>
            </a:fld>
            <a:endParaRPr lang="de-DE" altLang="de-DE"/>
          </a:p>
        </p:txBody>
      </p:sp>
    </p:spTree>
    <p:extLst>
      <p:ext uri="{BB962C8B-B14F-4D97-AF65-F5344CB8AC3E}">
        <p14:creationId xmlns:p14="http://schemas.microsoft.com/office/powerpoint/2010/main" val="3074029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131</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extLst>
      <p:ext uri="{BB962C8B-B14F-4D97-AF65-F5344CB8AC3E}">
        <p14:creationId xmlns:p14="http://schemas.microsoft.com/office/powerpoint/2010/main" val="1080774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3</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extLst>
      <p:ext uri="{BB962C8B-B14F-4D97-AF65-F5344CB8AC3E}">
        <p14:creationId xmlns:p14="http://schemas.microsoft.com/office/powerpoint/2010/main" val="781407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132</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extLst>
      <p:ext uri="{BB962C8B-B14F-4D97-AF65-F5344CB8AC3E}">
        <p14:creationId xmlns:p14="http://schemas.microsoft.com/office/powerpoint/2010/main" val="1855343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133</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extLst>
      <p:ext uri="{BB962C8B-B14F-4D97-AF65-F5344CB8AC3E}">
        <p14:creationId xmlns:p14="http://schemas.microsoft.com/office/powerpoint/2010/main" val="3474535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lienbildplatzhalter 1"/>
          <p:cNvSpPr>
            <a:spLocks noGrp="1" noRot="1" noChangeAspect="1" noTextEdit="1"/>
          </p:cNvSpPr>
          <p:nvPr>
            <p:ph type="sldImg"/>
          </p:nvPr>
        </p:nvSpPr>
        <p:spPr>
          <a:ln/>
        </p:spPr>
      </p:sp>
      <p:sp>
        <p:nvSpPr>
          <p:cNvPr id="174083" name="Notizenplatzhalter 2"/>
          <p:cNvSpPr>
            <a:spLocks noGrp="1"/>
          </p:cNvSpPr>
          <p:nvPr>
            <p:ph type="body" idx="1"/>
          </p:nvPr>
        </p:nvSpPr>
        <p:spPr>
          <a:noFill/>
        </p:spPr>
        <p:txBody>
          <a:bodyPr/>
          <a:lstStyle/>
          <a:p>
            <a:endParaRPr lang="de-DE" dirty="0" smtClean="0"/>
          </a:p>
        </p:txBody>
      </p:sp>
      <p:sp>
        <p:nvSpPr>
          <p:cNvPr id="174084"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1F782905-726E-4561-BA27-B6277ADEAE52}" type="slidenum">
              <a:rPr lang="de-DE" sz="1200"/>
              <a:pPr/>
              <a:t>167</a:t>
            </a:fld>
            <a:endParaRPr lang="de-DE" sz="1200"/>
          </a:p>
        </p:txBody>
      </p:sp>
    </p:spTree>
    <p:extLst>
      <p:ext uri="{BB962C8B-B14F-4D97-AF65-F5344CB8AC3E}">
        <p14:creationId xmlns:p14="http://schemas.microsoft.com/office/powerpoint/2010/main" val="2898340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lienbildplatzhalter 1"/>
          <p:cNvSpPr>
            <a:spLocks noGrp="1" noRot="1" noChangeAspect="1" noTextEdit="1"/>
          </p:cNvSpPr>
          <p:nvPr>
            <p:ph type="sldImg"/>
          </p:nvPr>
        </p:nvSpPr>
        <p:spPr>
          <a:ln/>
        </p:spPr>
      </p:sp>
      <p:sp>
        <p:nvSpPr>
          <p:cNvPr id="175107" name="Notizenplatzhalter 2"/>
          <p:cNvSpPr>
            <a:spLocks noGrp="1"/>
          </p:cNvSpPr>
          <p:nvPr>
            <p:ph type="body" idx="1"/>
          </p:nvPr>
        </p:nvSpPr>
        <p:spPr>
          <a:noFill/>
        </p:spPr>
        <p:txBody>
          <a:bodyPr/>
          <a:lstStyle/>
          <a:p>
            <a:endParaRPr lang="de-DE" dirty="0" smtClean="0"/>
          </a:p>
        </p:txBody>
      </p:sp>
      <p:sp>
        <p:nvSpPr>
          <p:cNvPr id="175108"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C377E0D5-31CC-4CF4-B237-64B85AB7F98C}" type="slidenum">
              <a:rPr lang="de-DE" sz="1200"/>
              <a:pPr/>
              <a:t>168</a:t>
            </a:fld>
            <a:endParaRPr lang="de-DE" sz="1200"/>
          </a:p>
        </p:txBody>
      </p:sp>
    </p:spTree>
    <p:extLst>
      <p:ext uri="{BB962C8B-B14F-4D97-AF65-F5344CB8AC3E}">
        <p14:creationId xmlns:p14="http://schemas.microsoft.com/office/powerpoint/2010/main" val="1396457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lienbildplatzhalter 1"/>
          <p:cNvSpPr>
            <a:spLocks noGrp="1" noRot="1" noChangeAspect="1" noTextEdit="1"/>
          </p:cNvSpPr>
          <p:nvPr>
            <p:ph type="sldImg"/>
          </p:nvPr>
        </p:nvSpPr>
        <p:spPr>
          <a:ln/>
        </p:spPr>
      </p:sp>
      <p:sp>
        <p:nvSpPr>
          <p:cNvPr id="128003" name="Notizenplatzhalter 2"/>
          <p:cNvSpPr>
            <a:spLocks noGrp="1"/>
          </p:cNvSpPr>
          <p:nvPr>
            <p:ph type="body" idx="1"/>
          </p:nvPr>
        </p:nvSpPr>
        <p:spPr>
          <a:noFill/>
        </p:spPr>
        <p:txBody>
          <a:bodyPr/>
          <a:lstStyle/>
          <a:p>
            <a:endParaRPr lang="de-DE" dirty="0" smtClean="0"/>
          </a:p>
        </p:txBody>
      </p:sp>
      <p:sp>
        <p:nvSpPr>
          <p:cNvPr id="128004"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2BE58D33-B8C0-4A4A-96EA-DA5E59EEF07E}" type="slidenum">
              <a:rPr lang="de-DE" sz="1200"/>
              <a:pPr/>
              <a:t>169</a:t>
            </a:fld>
            <a:endParaRPr lang="de-DE" sz="1200"/>
          </a:p>
        </p:txBody>
      </p:sp>
    </p:spTree>
    <p:extLst>
      <p:ext uri="{BB962C8B-B14F-4D97-AF65-F5344CB8AC3E}">
        <p14:creationId xmlns:p14="http://schemas.microsoft.com/office/powerpoint/2010/main" val="2332910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lienbildplatzhalter 1"/>
          <p:cNvSpPr>
            <a:spLocks noGrp="1" noRot="1" noChangeAspect="1" noTextEdit="1"/>
          </p:cNvSpPr>
          <p:nvPr>
            <p:ph type="sldImg"/>
          </p:nvPr>
        </p:nvSpPr>
        <p:spPr>
          <a:ln/>
        </p:spPr>
      </p:sp>
      <p:sp>
        <p:nvSpPr>
          <p:cNvPr id="130051" name="Notizenplatzhalter 2"/>
          <p:cNvSpPr>
            <a:spLocks noGrp="1"/>
          </p:cNvSpPr>
          <p:nvPr>
            <p:ph type="body" idx="1"/>
          </p:nvPr>
        </p:nvSpPr>
        <p:spPr>
          <a:noFill/>
        </p:spPr>
        <p:txBody>
          <a:bodyPr/>
          <a:lstStyle/>
          <a:p>
            <a:endParaRPr lang="de-DE" dirty="0" smtClean="0"/>
          </a:p>
        </p:txBody>
      </p:sp>
      <p:sp>
        <p:nvSpPr>
          <p:cNvPr id="130052"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54DDE6E6-FB9D-47AF-BB1E-503C838C815F}" type="slidenum">
              <a:rPr lang="de-DE" sz="1200"/>
              <a:pPr/>
              <a:t>170</a:t>
            </a:fld>
            <a:endParaRPr lang="de-DE" sz="1200"/>
          </a:p>
        </p:txBody>
      </p:sp>
    </p:spTree>
    <p:extLst>
      <p:ext uri="{BB962C8B-B14F-4D97-AF65-F5344CB8AC3E}">
        <p14:creationId xmlns:p14="http://schemas.microsoft.com/office/powerpoint/2010/main" val="4187315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bildplatzhalter 1"/>
          <p:cNvSpPr>
            <a:spLocks noGrp="1" noRot="1" noChangeAspect="1" noTextEdit="1"/>
          </p:cNvSpPr>
          <p:nvPr>
            <p:ph type="sldImg"/>
          </p:nvPr>
        </p:nvSpPr>
        <p:spPr>
          <a:ln/>
        </p:spPr>
      </p:sp>
      <p:sp>
        <p:nvSpPr>
          <p:cNvPr id="131075" name="Notizenplatzhalter 2"/>
          <p:cNvSpPr>
            <a:spLocks noGrp="1"/>
          </p:cNvSpPr>
          <p:nvPr>
            <p:ph type="body" idx="1"/>
          </p:nvPr>
        </p:nvSpPr>
        <p:spPr>
          <a:noFill/>
        </p:spPr>
        <p:txBody>
          <a:bodyPr/>
          <a:lstStyle/>
          <a:p>
            <a:r>
              <a:rPr lang="de-DE" dirty="0" smtClean="0"/>
              <a:t>Maßgebend</a:t>
            </a:r>
            <a:r>
              <a:rPr lang="de-DE" baseline="0" dirty="0" smtClean="0"/>
              <a:t> für die Größe einer einzelnen Zelle ist die minimale Linienbreite der eingesetzten Technologie.</a:t>
            </a:r>
          </a:p>
          <a:p>
            <a:r>
              <a:rPr lang="de-DE" baseline="0" dirty="0" smtClean="0"/>
              <a:t>Als Maß wird die Anzahl der benötigten Strukturquadrate angegeben. Diese Angabe ist so gewählt, dass beim Integrieren der Zellen auf dem Chip der Abstand zu benachbarten Zellen mit berücksichtigt wird.</a:t>
            </a:r>
          </a:p>
          <a:p>
            <a:r>
              <a:rPr lang="de-DE" baseline="0" dirty="0" smtClean="0"/>
              <a:t>Damit ergäbe sich für eine Zelle mit der Fläche F</a:t>
            </a:r>
            <a:r>
              <a:rPr lang="de-DE" baseline="30000" dirty="0" smtClean="0"/>
              <a:t>2</a:t>
            </a:r>
            <a:r>
              <a:rPr lang="de-DE" baseline="0" dirty="0" smtClean="0"/>
              <a:t> eine Anzahl von 4 Strukturquadraten, da mindesten eine Linienbreite Abstand zu den Nachbarzellen eingehalten werden muss.</a:t>
            </a:r>
            <a:endParaRPr lang="de-DE" dirty="0" smtClean="0"/>
          </a:p>
        </p:txBody>
      </p:sp>
      <p:sp>
        <p:nvSpPr>
          <p:cNvPr id="131076"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1CDE8DDD-6538-499B-9985-00A3B7D0856B}" type="slidenum">
              <a:rPr lang="de-DE" sz="1200"/>
              <a:pPr/>
              <a:t>171</a:t>
            </a:fld>
            <a:endParaRPr lang="de-DE" sz="1200"/>
          </a:p>
        </p:txBody>
      </p:sp>
    </p:spTree>
    <p:extLst>
      <p:ext uri="{BB962C8B-B14F-4D97-AF65-F5344CB8AC3E}">
        <p14:creationId xmlns:p14="http://schemas.microsoft.com/office/powerpoint/2010/main" val="241663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lienbildplatzhalter 1"/>
          <p:cNvSpPr>
            <a:spLocks noGrp="1" noRot="1" noChangeAspect="1" noTextEdit="1"/>
          </p:cNvSpPr>
          <p:nvPr>
            <p:ph type="sldImg"/>
          </p:nvPr>
        </p:nvSpPr>
        <p:spPr>
          <a:ln/>
        </p:spPr>
      </p:sp>
      <p:sp>
        <p:nvSpPr>
          <p:cNvPr id="132099" name="Notizenplatzhalter 2"/>
          <p:cNvSpPr>
            <a:spLocks noGrp="1"/>
          </p:cNvSpPr>
          <p:nvPr>
            <p:ph type="body" idx="1"/>
          </p:nvPr>
        </p:nvSpPr>
        <p:spPr>
          <a:noFill/>
        </p:spPr>
        <p:txBody>
          <a:bodyPr/>
          <a:lstStyle/>
          <a:p>
            <a:r>
              <a:rPr lang="de-DE" dirty="0" smtClean="0"/>
              <a:t>Typische Zahlen</a:t>
            </a:r>
            <a:r>
              <a:rPr lang="de-DE" baseline="0" dirty="0" smtClean="0"/>
              <a:t> für unterschiedliche Speichertypen sind hier aufgelistet.</a:t>
            </a:r>
            <a:endParaRPr lang="de-DE" dirty="0" smtClean="0"/>
          </a:p>
        </p:txBody>
      </p:sp>
      <p:sp>
        <p:nvSpPr>
          <p:cNvPr id="132100" name="Foliennummernplatzhalter 3"/>
          <p:cNvSpPr>
            <a:spLocks noGrp="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69347B30-4546-42FA-83CD-617568C16BAE}" type="slidenum">
              <a:rPr lang="de-DE" sz="1200"/>
              <a:pPr/>
              <a:t>172</a:t>
            </a:fld>
            <a:endParaRPr lang="de-DE" sz="1200"/>
          </a:p>
        </p:txBody>
      </p:sp>
    </p:spTree>
    <p:extLst>
      <p:ext uri="{BB962C8B-B14F-4D97-AF65-F5344CB8AC3E}">
        <p14:creationId xmlns:p14="http://schemas.microsoft.com/office/powerpoint/2010/main" val="193135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E1F7ADD-18D4-4577-8F7B-79FA0B24E5F0}" type="slidenum">
              <a:rPr lang="de-DE" sz="1200"/>
              <a:pPr/>
              <a:t>4</a:t>
            </a:fld>
            <a:endParaRPr 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de-DE" sz="1100" dirty="0"/>
          </a:p>
        </p:txBody>
      </p:sp>
    </p:spTree>
    <p:extLst>
      <p:ext uri="{BB962C8B-B14F-4D97-AF65-F5344CB8AC3E}">
        <p14:creationId xmlns:p14="http://schemas.microsoft.com/office/powerpoint/2010/main" val="152923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9289050C-CC6F-4342-8EED-15E6845D66DA}" type="slidenum">
              <a:rPr lang="de-DE" sz="1200"/>
              <a:pPr/>
              <a:t>5</a:t>
            </a:fld>
            <a:endParaRPr lang="de-DE"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endParaRPr lang="de-DE" dirty="0" smtClean="0"/>
          </a:p>
        </p:txBody>
      </p:sp>
    </p:spTree>
    <p:extLst>
      <p:ext uri="{BB962C8B-B14F-4D97-AF65-F5344CB8AC3E}">
        <p14:creationId xmlns:p14="http://schemas.microsoft.com/office/powerpoint/2010/main" val="276377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A782272-9B6D-4BFF-B759-155ADD8C98C9}" type="slidenum">
              <a:rPr lang="de-DE" sz="1200"/>
              <a:pPr/>
              <a:t>6</a:t>
            </a:fld>
            <a:endParaRPr lang="de-DE"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endParaRPr lang="de-DE" dirty="0" smtClean="0"/>
          </a:p>
        </p:txBody>
      </p:sp>
    </p:spTree>
    <p:extLst>
      <p:ext uri="{BB962C8B-B14F-4D97-AF65-F5344CB8AC3E}">
        <p14:creationId xmlns:p14="http://schemas.microsoft.com/office/powerpoint/2010/main" val="146766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51001">
              <a:defRPr sz="2400">
                <a:solidFill>
                  <a:schemeClr val="tx1"/>
                </a:solidFill>
                <a:latin typeface="Times New Roman" pitchFamily="18" charset="0"/>
                <a:cs typeface="Arial" charset="0"/>
              </a:defRPr>
            </a:lvl1pPr>
            <a:lvl2pPr marL="741781" indent="-285300" defTabSz="951001">
              <a:defRPr sz="2400">
                <a:solidFill>
                  <a:schemeClr val="tx1"/>
                </a:solidFill>
                <a:latin typeface="Times New Roman" pitchFamily="18" charset="0"/>
                <a:cs typeface="Arial" charset="0"/>
              </a:defRPr>
            </a:lvl2pPr>
            <a:lvl3pPr marL="1141201" indent="-228240" defTabSz="951001">
              <a:defRPr sz="2400">
                <a:solidFill>
                  <a:schemeClr val="tx1"/>
                </a:solidFill>
                <a:latin typeface="Times New Roman" pitchFamily="18" charset="0"/>
                <a:cs typeface="Arial" charset="0"/>
              </a:defRPr>
            </a:lvl3pPr>
            <a:lvl4pPr marL="1597681" indent="-228240" defTabSz="951001">
              <a:defRPr sz="2400">
                <a:solidFill>
                  <a:schemeClr val="tx1"/>
                </a:solidFill>
                <a:latin typeface="Times New Roman" pitchFamily="18" charset="0"/>
                <a:cs typeface="Arial" charset="0"/>
              </a:defRPr>
            </a:lvl4pPr>
            <a:lvl5pPr marL="2054162" indent="-228240" defTabSz="951001">
              <a:defRPr sz="2400">
                <a:solidFill>
                  <a:schemeClr val="tx1"/>
                </a:solidFill>
                <a:latin typeface="Times New Roman" pitchFamily="18" charset="0"/>
                <a:cs typeface="Arial" charset="0"/>
              </a:defRPr>
            </a:lvl5pPr>
            <a:lvl6pPr marL="251064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6pPr>
            <a:lvl7pPr marL="2967122" indent="-228240" algn="ctr" defTabSz="951001" eaLnBrk="0" fontAlgn="base" hangingPunct="0">
              <a:spcBef>
                <a:spcPct val="0"/>
              </a:spcBef>
              <a:spcAft>
                <a:spcPct val="0"/>
              </a:spcAft>
              <a:defRPr sz="2400">
                <a:solidFill>
                  <a:schemeClr val="tx1"/>
                </a:solidFill>
                <a:latin typeface="Times New Roman" pitchFamily="18" charset="0"/>
                <a:cs typeface="Arial" charset="0"/>
              </a:defRPr>
            </a:lvl7pPr>
            <a:lvl8pPr marL="342360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8pPr>
            <a:lvl9pPr marL="3880083" indent="-228240" algn="ctr" defTabSz="951001" eaLnBrk="0" fontAlgn="base" hangingPunct="0">
              <a:spcBef>
                <a:spcPct val="0"/>
              </a:spcBef>
              <a:spcAft>
                <a:spcPct val="0"/>
              </a:spcAft>
              <a:defRPr sz="2400">
                <a:solidFill>
                  <a:schemeClr val="tx1"/>
                </a:solidFill>
                <a:latin typeface="Times New Roman" pitchFamily="18" charset="0"/>
                <a:cs typeface="Arial" charset="0"/>
              </a:defRPr>
            </a:lvl9pPr>
          </a:lstStyle>
          <a:p>
            <a:fld id="{DA782272-9B6D-4BFF-B759-155ADD8C98C9}" type="slidenum">
              <a:rPr lang="de-DE" sz="1200"/>
              <a:pPr/>
              <a:t>7</a:t>
            </a:fld>
            <a:endParaRPr lang="de-DE"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endParaRPr lang="de-DE" dirty="0" smtClean="0"/>
          </a:p>
        </p:txBody>
      </p:sp>
    </p:spTree>
    <p:extLst>
      <p:ext uri="{BB962C8B-B14F-4D97-AF65-F5344CB8AC3E}">
        <p14:creationId xmlns:p14="http://schemas.microsoft.com/office/powerpoint/2010/main" val="420543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31</a:t>
            </a:fld>
            <a:endParaRPr lang="de-DE" altLang="de-DE" smtClean="0"/>
          </a:p>
        </p:txBody>
      </p:sp>
    </p:spTree>
    <p:extLst>
      <p:ext uri="{BB962C8B-B14F-4D97-AF65-F5344CB8AC3E}">
        <p14:creationId xmlns:p14="http://schemas.microsoft.com/office/powerpoint/2010/main" val="357280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32</a:t>
            </a:fld>
            <a:endParaRPr lang="de-DE" altLang="de-DE" smtClean="0"/>
          </a:p>
        </p:txBody>
      </p:sp>
    </p:spTree>
    <p:extLst>
      <p:ext uri="{BB962C8B-B14F-4D97-AF65-F5344CB8AC3E}">
        <p14:creationId xmlns:p14="http://schemas.microsoft.com/office/powerpoint/2010/main" val="751478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Čuvar mesta za sliku na slajdu 1"/>
          <p:cNvSpPr>
            <a:spLocks noGrp="1" noRot="1" noChangeAspect="1" noTextEdit="1"/>
          </p:cNvSpPr>
          <p:nvPr>
            <p:ph type="sldImg"/>
          </p:nvPr>
        </p:nvSpPr>
        <p:spPr>
          <a:ln/>
        </p:spPr>
      </p:sp>
      <p:sp>
        <p:nvSpPr>
          <p:cNvPr id="55299" name="Čuvar mesta za napomene 2"/>
          <p:cNvSpPr>
            <a:spLocks noGrp="1"/>
          </p:cNvSpPr>
          <p:nvPr>
            <p:ph type="body" idx="1"/>
          </p:nvPr>
        </p:nvSpPr>
        <p:spPr>
          <a:noFill/>
        </p:spPr>
        <p:txBody>
          <a:bodyPr/>
          <a:lstStyle/>
          <a:p>
            <a:endParaRPr lang="sr-Latn-CS" altLang="de-DE" smtClean="0"/>
          </a:p>
        </p:txBody>
      </p:sp>
      <p:sp>
        <p:nvSpPr>
          <p:cNvPr id="55300" name="Čuvar mesta za broj slajda 3"/>
          <p:cNvSpPr>
            <a:spLocks noGrp="1"/>
          </p:cNvSpPr>
          <p:nvPr>
            <p:ph type="sldNum" sz="quarter" idx="5"/>
          </p:nvPr>
        </p:nvSpPr>
        <p:spPr>
          <a:noFill/>
        </p:spPr>
        <p:txBody>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fld id="{3AB426ED-473B-4941-9C7E-40431765CA15}" type="slidenum">
              <a:rPr lang="de-DE" altLang="de-DE" smtClean="0"/>
              <a:pPr eaLnBrk="1" hangingPunct="1"/>
              <a:t>33</a:t>
            </a:fld>
            <a:endParaRPr lang="de-DE" altLang="de-DE" smtClean="0"/>
          </a:p>
        </p:txBody>
      </p:sp>
    </p:spTree>
    <p:extLst>
      <p:ext uri="{BB962C8B-B14F-4D97-AF65-F5344CB8AC3E}">
        <p14:creationId xmlns:p14="http://schemas.microsoft.com/office/powerpoint/2010/main" val="3384638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3917EFD-3C9F-4F81-B760-9000E55AF854}" type="slidenum">
              <a:rPr lang="de-DE" altLang="de-DE"/>
              <a:pPr>
                <a:defRPr/>
              </a:pPr>
              <a:t>‹Nr.›</a:t>
            </a:fld>
            <a:endParaRPr lang="de-DE" altLang="de-DE"/>
          </a:p>
        </p:txBody>
      </p:sp>
    </p:spTree>
    <p:extLst>
      <p:ext uri="{BB962C8B-B14F-4D97-AF65-F5344CB8AC3E}">
        <p14:creationId xmlns:p14="http://schemas.microsoft.com/office/powerpoint/2010/main" val="30056113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CF7F6EFC-FC9D-4D19-8849-5E2A1F716224}" type="slidenum">
              <a:rPr lang="de-DE" altLang="de-DE"/>
              <a:pPr>
                <a:defRPr/>
              </a:pPr>
              <a:t>‹Nr.›</a:t>
            </a:fld>
            <a:endParaRPr lang="de-DE" altLang="de-DE"/>
          </a:p>
        </p:txBody>
      </p:sp>
    </p:spTree>
    <p:extLst>
      <p:ext uri="{BB962C8B-B14F-4D97-AF65-F5344CB8AC3E}">
        <p14:creationId xmlns:p14="http://schemas.microsoft.com/office/powerpoint/2010/main" val="181976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30175"/>
            <a:ext cx="2057400" cy="653891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30175"/>
            <a:ext cx="6019800" cy="653891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4D01833A-3B55-4D9B-B178-5451B2B2B1D0}" type="slidenum">
              <a:rPr lang="de-DE" altLang="de-DE"/>
              <a:pPr>
                <a:defRPr/>
              </a:pPr>
              <a:t>‹Nr.›</a:t>
            </a:fld>
            <a:endParaRPr lang="de-DE" altLang="de-DE"/>
          </a:p>
        </p:txBody>
      </p:sp>
    </p:spTree>
    <p:extLst>
      <p:ext uri="{BB962C8B-B14F-4D97-AF65-F5344CB8AC3E}">
        <p14:creationId xmlns:p14="http://schemas.microsoft.com/office/powerpoint/2010/main" val="213143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EED81A54-E60C-4E03-A5C6-08FAFB55BF65}" type="slidenum">
              <a:rPr lang="de-DE" altLang="de-DE"/>
              <a:pPr>
                <a:defRPr/>
              </a:pPr>
              <a:t>‹Nr.›</a:t>
            </a:fld>
            <a:endParaRPr lang="de-DE" altLang="de-DE"/>
          </a:p>
        </p:txBody>
      </p:sp>
    </p:spTree>
    <p:extLst>
      <p:ext uri="{BB962C8B-B14F-4D97-AF65-F5344CB8AC3E}">
        <p14:creationId xmlns:p14="http://schemas.microsoft.com/office/powerpoint/2010/main" val="11637256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01ABB0D5-BA17-432A-A083-5E9EB101FCD3}" type="slidenum">
              <a:rPr lang="de-DE" altLang="de-DE"/>
              <a:pPr>
                <a:defRPr/>
              </a:pPr>
              <a:t>‹Nr.›</a:t>
            </a:fld>
            <a:endParaRPr lang="de-DE" altLang="de-DE"/>
          </a:p>
        </p:txBody>
      </p:sp>
    </p:spTree>
    <p:extLst>
      <p:ext uri="{BB962C8B-B14F-4D97-AF65-F5344CB8AC3E}">
        <p14:creationId xmlns:p14="http://schemas.microsoft.com/office/powerpoint/2010/main" val="3972245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692150"/>
            <a:ext cx="4038600" cy="5976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692150"/>
            <a:ext cx="4038600" cy="5976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0F75F677-3C58-4D96-988C-15361F3C177C}" type="slidenum">
              <a:rPr lang="de-DE" altLang="de-DE"/>
              <a:pPr>
                <a:defRPr/>
              </a:pPr>
              <a:t>‹Nr.›</a:t>
            </a:fld>
            <a:endParaRPr lang="de-DE" altLang="de-DE"/>
          </a:p>
        </p:txBody>
      </p:sp>
    </p:spTree>
    <p:extLst>
      <p:ext uri="{BB962C8B-B14F-4D97-AF65-F5344CB8AC3E}">
        <p14:creationId xmlns:p14="http://schemas.microsoft.com/office/powerpoint/2010/main" val="678087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0764C323-AEB0-4F88-A9A5-750A8368DF83}" type="slidenum">
              <a:rPr lang="de-DE" altLang="de-DE"/>
              <a:pPr>
                <a:defRPr/>
              </a:pPr>
              <a:t>‹Nr.›</a:t>
            </a:fld>
            <a:endParaRPr lang="de-DE" altLang="de-DE"/>
          </a:p>
        </p:txBody>
      </p:sp>
    </p:spTree>
    <p:extLst>
      <p:ext uri="{BB962C8B-B14F-4D97-AF65-F5344CB8AC3E}">
        <p14:creationId xmlns:p14="http://schemas.microsoft.com/office/powerpoint/2010/main" val="11762840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281D9343-E757-473A-B365-895B83CA8D9D}" type="slidenum">
              <a:rPr lang="de-DE" altLang="de-DE"/>
              <a:pPr>
                <a:defRPr/>
              </a:pPr>
              <a:t>‹Nr.›</a:t>
            </a:fld>
            <a:endParaRPr lang="de-DE" altLang="de-DE"/>
          </a:p>
        </p:txBody>
      </p:sp>
    </p:spTree>
    <p:extLst>
      <p:ext uri="{BB962C8B-B14F-4D97-AF65-F5344CB8AC3E}">
        <p14:creationId xmlns:p14="http://schemas.microsoft.com/office/powerpoint/2010/main" val="24231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DDD45B8-53DB-4219-A026-0A728A62226B}" type="slidenum">
              <a:rPr lang="de-DE" altLang="de-DE"/>
              <a:pPr>
                <a:defRPr/>
              </a:pPr>
              <a:t>‹Nr.›</a:t>
            </a:fld>
            <a:endParaRPr lang="de-DE" altLang="de-DE"/>
          </a:p>
        </p:txBody>
      </p:sp>
    </p:spTree>
    <p:extLst>
      <p:ext uri="{BB962C8B-B14F-4D97-AF65-F5344CB8AC3E}">
        <p14:creationId xmlns:p14="http://schemas.microsoft.com/office/powerpoint/2010/main" val="34175412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3AA39BF1-67B1-444F-97F9-F113A91F134C}" type="slidenum">
              <a:rPr lang="de-DE" altLang="de-DE"/>
              <a:pPr>
                <a:defRPr/>
              </a:pPr>
              <a:t>‹Nr.›</a:t>
            </a:fld>
            <a:endParaRPr lang="de-DE" altLang="de-DE"/>
          </a:p>
        </p:txBody>
      </p:sp>
    </p:spTree>
    <p:extLst>
      <p:ext uri="{BB962C8B-B14F-4D97-AF65-F5344CB8AC3E}">
        <p14:creationId xmlns:p14="http://schemas.microsoft.com/office/powerpoint/2010/main" val="157223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4BE3BA4C-3508-49A6-A43E-A45DAA04756B}" type="slidenum">
              <a:rPr lang="de-DE" altLang="de-DE"/>
              <a:pPr>
                <a:defRPr/>
              </a:pPr>
              <a:t>‹Nr.›</a:t>
            </a:fld>
            <a:endParaRPr lang="de-DE" altLang="de-DE"/>
          </a:p>
        </p:txBody>
      </p:sp>
    </p:spTree>
    <p:extLst>
      <p:ext uri="{BB962C8B-B14F-4D97-AF65-F5344CB8AC3E}">
        <p14:creationId xmlns:p14="http://schemas.microsoft.com/office/powerpoint/2010/main" val="140671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813550"/>
            <a:ext cx="9144000" cy="7143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1027" name="Rectangle 8"/>
          <p:cNvSpPr>
            <a:spLocks noChangeArrowheads="1"/>
          </p:cNvSpPr>
          <p:nvPr/>
        </p:nvSpPr>
        <p:spPr bwMode="auto">
          <a:xfrm>
            <a:off x="0" y="0"/>
            <a:ext cx="9144000" cy="11588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1028" name="Rectangle 2"/>
          <p:cNvSpPr>
            <a:spLocks noGrp="1" noChangeArrowheads="1"/>
          </p:cNvSpPr>
          <p:nvPr>
            <p:ph type="title"/>
          </p:nvPr>
        </p:nvSpPr>
        <p:spPr bwMode="auto">
          <a:xfrm>
            <a:off x="1187450" y="130175"/>
            <a:ext cx="749935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9" name="Rectangle 3"/>
          <p:cNvSpPr>
            <a:spLocks noGrp="1" noChangeArrowheads="1"/>
          </p:cNvSpPr>
          <p:nvPr>
            <p:ph type="body" idx="1"/>
          </p:nvPr>
        </p:nvSpPr>
        <p:spPr bwMode="auto">
          <a:xfrm>
            <a:off x="457200" y="692150"/>
            <a:ext cx="8229600"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endParaRPr lang="de-DE" altLang="de-DE" smtClean="0"/>
          </a:p>
        </p:txBody>
      </p:sp>
      <p:sp>
        <p:nvSpPr>
          <p:cNvPr id="1030" name="Rectangle 6"/>
          <p:cNvSpPr>
            <a:spLocks noGrp="1" noChangeArrowheads="1"/>
          </p:cNvSpPr>
          <p:nvPr>
            <p:ph type="sldNum" sz="quarter" idx="4"/>
          </p:nvPr>
        </p:nvSpPr>
        <p:spPr bwMode="auto">
          <a:xfrm>
            <a:off x="8316913" y="6453188"/>
            <a:ext cx="79216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0CCB4AB-8E0F-44BD-A620-67E1C908652A}" type="slidenum">
              <a:rPr lang="de-DE" altLang="de-DE"/>
              <a:pPr>
                <a:defRPr/>
              </a:pPr>
              <a:t>‹Nr.›</a:t>
            </a:fld>
            <a:endParaRPr lang="de-DE" altLang="de-DE"/>
          </a:p>
        </p:txBody>
      </p:sp>
      <p:sp>
        <p:nvSpPr>
          <p:cNvPr id="1034" name="Rectangle 14"/>
          <p:cNvSpPr>
            <a:spLocks noChangeArrowheads="1"/>
          </p:cNvSpPr>
          <p:nvPr/>
        </p:nvSpPr>
        <p:spPr bwMode="auto">
          <a:xfrm>
            <a:off x="0" y="549275"/>
            <a:ext cx="9144000" cy="71438"/>
          </a:xfrm>
          <a:prstGeom prst="rect">
            <a:avLst/>
          </a:prstGeom>
          <a:solidFill>
            <a:schemeClr val="tx2">
              <a:lumMod val="50000"/>
              <a:lumOff val="50000"/>
            </a:schemeClr>
          </a:solidFill>
          <a:ln>
            <a:noFill/>
          </a:ln>
          <a:effectLst/>
          <a:extLst/>
        </p:spPr>
        <p:txBody>
          <a:bodyPr wrap="none" anchor="ct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algn="ctr" eaLnBrk="0" fontAlgn="base" hangingPunct="0">
              <a:spcBef>
                <a:spcPct val="0"/>
              </a:spcBef>
              <a:spcAft>
                <a:spcPct val="0"/>
              </a:spcAft>
              <a:defRPr sz="1200">
                <a:solidFill>
                  <a:schemeClr val="tx1"/>
                </a:solidFill>
                <a:latin typeface="Arial" charset="0"/>
                <a:cs typeface="Arial" charset="0"/>
              </a:defRPr>
            </a:lvl6pPr>
            <a:lvl7pPr marL="2971800" indent="-228600" algn="ctr" eaLnBrk="0" fontAlgn="base" hangingPunct="0">
              <a:spcBef>
                <a:spcPct val="0"/>
              </a:spcBef>
              <a:spcAft>
                <a:spcPct val="0"/>
              </a:spcAft>
              <a:defRPr sz="1200">
                <a:solidFill>
                  <a:schemeClr val="tx1"/>
                </a:solidFill>
                <a:latin typeface="Arial" charset="0"/>
                <a:cs typeface="Arial" charset="0"/>
              </a:defRPr>
            </a:lvl7pPr>
            <a:lvl8pPr marL="3429000" indent="-228600" algn="ctr" eaLnBrk="0" fontAlgn="base" hangingPunct="0">
              <a:spcBef>
                <a:spcPct val="0"/>
              </a:spcBef>
              <a:spcAft>
                <a:spcPct val="0"/>
              </a:spcAft>
              <a:defRPr sz="1200">
                <a:solidFill>
                  <a:schemeClr val="tx1"/>
                </a:solidFill>
                <a:latin typeface="Arial" charset="0"/>
                <a:cs typeface="Arial" charset="0"/>
              </a:defRPr>
            </a:lvl8pPr>
            <a:lvl9pPr marL="3886200" indent="-228600" algn="ctr" eaLnBrk="0" fontAlgn="base" hangingPunct="0">
              <a:spcBef>
                <a:spcPct val="0"/>
              </a:spcBef>
              <a:spcAft>
                <a:spcPct val="0"/>
              </a:spcAft>
              <a:defRPr sz="1200">
                <a:solidFill>
                  <a:schemeClr val="tx1"/>
                </a:solidFill>
                <a:latin typeface="Arial" charset="0"/>
                <a:cs typeface="Arial" charset="0"/>
              </a:defRPr>
            </a:lvl9pPr>
          </a:lstStyle>
          <a:p>
            <a:pPr eaLnBrk="1" hangingPunct="1">
              <a:defRPr/>
            </a:pPr>
            <a:endParaRPr lang="de-DE" altLang="de-DE" smtClean="0"/>
          </a:p>
        </p:txBody>
      </p:sp>
      <p:sp>
        <p:nvSpPr>
          <p:cNvPr id="2" name="Textfeld 1"/>
          <p:cNvSpPr txBox="1"/>
          <p:nvPr/>
        </p:nvSpPr>
        <p:spPr>
          <a:xfrm>
            <a:off x="29658" y="6553200"/>
            <a:ext cx="2117888" cy="276999"/>
          </a:xfrm>
          <a:prstGeom prst="rect">
            <a:avLst/>
          </a:prstGeom>
          <a:noFill/>
        </p:spPr>
        <p:txBody>
          <a:bodyPr wrap="none" rtlCol="0">
            <a:spAutoFit/>
          </a:bodyPr>
          <a:lstStyle/>
          <a:p>
            <a:r>
              <a:rPr lang="de-DE" sz="1200" dirty="0" smtClean="0"/>
              <a:t>Design digitaler Schaltkreise</a:t>
            </a:r>
            <a:endParaRPr lang="de-DE" sz="1200" dirty="0"/>
          </a:p>
        </p:txBody>
      </p:sp>
      <p:pic>
        <p:nvPicPr>
          <p:cNvPr id="299011" name="Picture 3" descr="C:\Users\ivan\Desktop\logos\Logo_KIT_v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2000" y="193865"/>
            <a:ext cx="685800" cy="31261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cs typeface="Arial" charset="0"/>
        </a:defRPr>
      </a:lvl2pPr>
      <a:lvl3pPr algn="ctr" rtl="0" eaLnBrk="0" fontAlgn="base" hangingPunct="0">
        <a:spcBef>
          <a:spcPct val="0"/>
        </a:spcBef>
        <a:spcAft>
          <a:spcPct val="0"/>
        </a:spcAft>
        <a:defRPr sz="2400">
          <a:solidFill>
            <a:schemeClr val="tx2"/>
          </a:solidFill>
          <a:latin typeface="Arial" charset="0"/>
          <a:cs typeface="Arial" charset="0"/>
        </a:defRPr>
      </a:lvl3pPr>
      <a:lvl4pPr algn="ctr" rtl="0" eaLnBrk="0" fontAlgn="base" hangingPunct="0">
        <a:spcBef>
          <a:spcPct val="0"/>
        </a:spcBef>
        <a:spcAft>
          <a:spcPct val="0"/>
        </a:spcAft>
        <a:defRPr sz="2400">
          <a:solidFill>
            <a:schemeClr val="tx2"/>
          </a:solidFill>
          <a:latin typeface="Arial" charset="0"/>
          <a:cs typeface="Arial" charset="0"/>
        </a:defRPr>
      </a:lvl4pPr>
      <a:lvl5pPr algn="ctr" rtl="0" eaLnBrk="0" fontAlgn="base" hangingPunct="0">
        <a:spcBef>
          <a:spcPct val="0"/>
        </a:spcBef>
        <a:spcAft>
          <a:spcPct val="0"/>
        </a:spcAft>
        <a:defRPr sz="2400">
          <a:solidFill>
            <a:schemeClr val="tx2"/>
          </a:solidFill>
          <a:latin typeface="Arial" charset="0"/>
          <a:cs typeface="Arial" charset="0"/>
        </a:defRPr>
      </a:lvl5pPr>
      <a:lvl6pPr marL="457200" algn="ctr" rtl="0" fontAlgn="base">
        <a:spcBef>
          <a:spcPct val="0"/>
        </a:spcBef>
        <a:spcAft>
          <a:spcPct val="0"/>
        </a:spcAft>
        <a:defRPr sz="2400">
          <a:solidFill>
            <a:schemeClr val="tx2"/>
          </a:solidFill>
          <a:latin typeface="Arial" charset="0"/>
          <a:cs typeface="Arial" charset="0"/>
        </a:defRPr>
      </a:lvl6pPr>
      <a:lvl7pPr marL="914400" algn="ctr" rtl="0" fontAlgn="base">
        <a:spcBef>
          <a:spcPct val="0"/>
        </a:spcBef>
        <a:spcAft>
          <a:spcPct val="0"/>
        </a:spcAft>
        <a:defRPr sz="2400">
          <a:solidFill>
            <a:schemeClr val="tx2"/>
          </a:solidFill>
          <a:latin typeface="Arial" charset="0"/>
          <a:cs typeface="Arial" charset="0"/>
        </a:defRPr>
      </a:lvl7pPr>
      <a:lvl8pPr marL="1371600" algn="ctr" rtl="0" fontAlgn="base">
        <a:spcBef>
          <a:spcPct val="0"/>
        </a:spcBef>
        <a:spcAft>
          <a:spcPct val="0"/>
        </a:spcAft>
        <a:defRPr sz="2400">
          <a:solidFill>
            <a:schemeClr val="tx2"/>
          </a:solidFill>
          <a:latin typeface="Arial" charset="0"/>
          <a:cs typeface="Arial" charset="0"/>
        </a:defRPr>
      </a:lvl8pPr>
      <a:lvl9pPr marL="1828800" algn="ctr" rtl="0" fontAlgn="base">
        <a:spcBef>
          <a:spcPct val="0"/>
        </a:spcBef>
        <a:spcAft>
          <a:spcPct val="0"/>
        </a:spcAft>
        <a:defRPr sz="2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cs typeface="+mn-cs"/>
        </a:defRPr>
      </a:lvl2pPr>
      <a:lvl3pPr marL="1143000" indent="-228600" algn="l" rtl="0" eaLnBrk="0" fontAlgn="base" hangingPunct="0">
        <a:spcBef>
          <a:spcPct val="20000"/>
        </a:spcBef>
        <a:spcAft>
          <a:spcPct val="0"/>
        </a:spcAft>
        <a:buChar char="•"/>
        <a:defRPr sz="1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hyperlink" Target="http://www.differencebetween.net/language/words-language/difference-between-media-and-medium/"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www.differencebetween.net/business/planning-activities/difference-between-testing-and-quality-assurance/" TargetMode="External"/></Relationships>
</file>

<file path=ppt/slides/_rels/slide132.xml.rels><?xml version="1.0" encoding="UTF-8" standalone="yes"?>
<Relationships xmlns="http://schemas.openxmlformats.org/package/2006/relationships"><Relationship Id="rId8" Type="http://schemas.openxmlformats.org/officeDocument/2006/relationships/hyperlink" Target="https://de.wikipedia.org/wiki/Flash-Speicher#cite_note-Benz_2006_23-3" TargetMode="External"/><Relationship Id="rId3" Type="http://schemas.openxmlformats.org/officeDocument/2006/relationships/hyperlink" Target="https://de.wikipedia.org/wiki/Tunneleffekt" TargetMode="External"/><Relationship Id="rId7" Type="http://schemas.openxmlformats.org/officeDocument/2006/relationships/hyperlink" Target="https://de.wikipedia.org/wiki/Endurance_(NVRAM)"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de.wikipedia.org/wiki/Datenwort" TargetMode="External"/><Relationship Id="rId5" Type="http://schemas.openxmlformats.org/officeDocument/2006/relationships/hyperlink" Target="https://de.wikipedia.org/wiki/Byte" TargetMode="External"/><Relationship Id="rId4" Type="http://schemas.openxmlformats.org/officeDocument/2006/relationships/hyperlink" Target="https://de.wikipedia.org/wiki/Quantenmechanik" TargetMode="External"/><Relationship Id="rId9" Type="http://schemas.openxmlformats.org/officeDocument/2006/relationships/hyperlink" Target="https://de.wikipedia.org/wiki/Retention_(NVRAM)" TargetMode="External"/></Relationships>
</file>

<file path=ppt/slides/_rels/slide133.xml.rels><?xml version="1.0" encoding="UTF-8" standalone="yes"?>
<Relationships xmlns="http://schemas.openxmlformats.org/package/2006/relationships"><Relationship Id="rId8" Type="http://schemas.openxmlformats.org/officeDocument/2006/relationships/hyperlink" Target="https://de.wikipedia.org/wiki/Schranke" TargetMode="External"/><Relationship Id="rId3" Type="http://schemas.openxmlformats.org/officeDocument/2006/relationships/hyperlink" Target="https://de.wikipedia.org/wiki/DVD" TargetMode="External"/><Relationship Id="rId7" Type="http://schemas.openxmlformats.org/officeDocument/2006/relationships/hyperlink" Target="https://de.wikipedia.org/wiki/USB"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de.wikipedia.org/wiki/Lebensdauer_(Technik)" TargetMode="External"/><Relationship Id="rId5" Type="http://schemas.openxmlformats.org/officeDocument/2006/relationships/hyperlink" Target="https://de.wikipedia.org/wiki/Head-Crash" TargetMode="External"/><Relationship Id="rId4" Type="http://schemas.openxmlformats.org/officeDocument/2006/relationships/hyperlink" Target="https://de.wikipedia.org/wiki/Blu-ray_Disc" TargetMode="Externa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hyperlink" Target="https://en.wikipedia.org/wiki/Electron" TargetMode="External"/><Relationship Id="rId2" Type="http://schemas.openxmlformats.org/officeDocument/2006/relationships/hyperlink" Target="https://en.wikipedia.org/wiki/Ferroelectric_RAM"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s://de.wikipedia.org/wiki/Bariumtitanat" TargetMode="External"/><Relationship Id="rId7" Type="http://schemas.openxmlformats.org/officeDocument/2006/relationships/hyperlink" Target="https://de.wikipedia.org/wiki/Elektrische_Feldst%C3%A4rke" TargetMode="External"/><Relationship Id="rId2" Type="http://schemas.openxmlformats.org/officeDocument/2006/relationships/hyperlink" Target="https://en.wikipedia.org/wiki/Ferroelectric_RAM" TargetMode="External"/><Relationship Id="rId1" Type="http://schemas.openxmlformats.org/officeDocument/2006/relationships/slideLayout" Target="../slideLayouts/slideLayout2.xml"/><Relationship Id="rId6" Type="http://schemas.openxmlformats.org/officeDocument/2006/relationships/hyperlink" Target="https://de.wikipedia.org/wiki/Permittivit%C3%A4t" TargetMode="External"/><Relationship Id="rId5" Type="http://schemas.openxmlformats.org/officeDocument/2006/relationships/hyperlink" Target="https://de.wikipedia.org/wiki/Hystereseschleife" TargetMode="External"/><Relationship Id="rId4" Type="http://schemas.openxmlformats.org/officeDocument/2006/relationships/hyperlink" Target="https://de.wikipedia.org/wiki/Ferroelektrikum" TargetMode="Externa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26.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0.wmf"/><Relationship Id="rId5" Type="http://schemas.openxmlformats.org/officeDocument/2006/relationships/oleObject" Target="../embeddings/oleObject1.bin"/><Relationship Id="rId4" Type="http://schemas.openxmlformats.org/officeDocument/2006/relationships/image" Target="../media/image32.png"/></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e.wikipedia.org/wiki/Random_Access_Memory"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hyperlink" Target="https://de.wikipedia.org/wiki/Tunneleffekt" TargetMode="External"/><Relationship Id="rId3" Type="http://schemas.openxmlformats.org/officeDocument/2006/relationships/hyperlink" Target="https://de.wikipedia.org/wiki/Elektron" TargetMode="External"/><Relationship Id="rId7" Type="http://schemas.openxmlformats.org/officeDocument/2006/relationships/hyperlink" Target="https://de.wikipedia.org/wiki/Festk%C3%B6rper" TargetMode="External"/><Relationship Id="rId2" Type="http://schemas.openxmlformats.org/officeDocument/2006/relationships/hyperlink" Target="https://de.wikipedia.org/wiki/Elektrisches_Feld" TargetMode="External"/><Relationship Id="rId1" Type="http://schemas.openxmlformats.org/officeDocument/2006/relationships/slideLayout" Target="../slideLayouts/slideLayout2.xml"/><Relationship Id="rId6" Type="http://schemas.openxmlformats.org/officeDocument/2006/relationships/hyperlink" Target="https://de.wikipedia.org/wiki/Quantenmechanik" TargetMode="External"/><Relationship Id="rId11" Type="http://schemas.openxmlformats.org/officeDocument/2006/relationships/hyperlink" Target="https://de.wikipedia.org/wiki/Feldemission#cite_note-Fowler-Nordheim-1" TargetMode="External"/><Relationship Id="rId5" Type="http://schemas.openxmlformats.org/officeDocument/2006/relationships/hyperlink" Target="https://de.wikipedia.org/wiki/Austrittsarbeit" TargetMode="External"/><Relationship Id="rId10" Type="http://schemas.openxmlformats.org/officeDocument/2006/relationships/hyperlink" Target="https://de.wikipedia.org/wiki/Lothar_Nordheim" TargetMode="External"/><Relationship Id="rId4" Type="http://schemas.openxmlformats.org/officeDocument/2006/relationships/hyperlink" Target="https://de.wikipedia.org/wiki/Kathode" TargetMode="External"/><Relationship Id="rId9" Type="http://schemas.openxmlformats.org/officeDocument/2006/relationships/hyperlink" Target="https://de.wikipedia.org/wiki/Ralph_Howard_Fowler"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s://de.wikipedia.org/wiki/Tunneleffekt" TargetMode="External"/><Relationship Id="rId3" Type="http://schemas.openxmlformats.org/officeDocument/2006/relationships/hyperlink" Target="https://de.wikipedia.org/wiki/Elektron" TargetMode="External"/><Relationship Id="rId7" Type="http://schemas.openxmlformats.org/officeDocument/2006/relationships/hyperlink" Target="https://de.wikipedia.org/wiki/Festk%C3%B6rper" TargetMode="External"/><Relationship Id="rId2" Type="http://schemas.openxmlformats.org/officeDocument/2006/relationships/hyperlink" Target="https://de.wikipedia.org/wiki/Elektrisches_Feld" TargetMode="External"/><Relationship Id="rId1" Type="http://schemas.openxmlformats.org/officeDocument/2006/relationships/slideLayout" Target="../slideLayouts/slideLayout2.xml"/><Relationship Id="rId6" Type="http://schemas.openxmlformats.org/officeDocument/2006/relationships/hyperlink" Target="https://de.wikipedia.org/wiki/Quantenmechanik" TargetMode="External"/><Relationship Id="rId11" Type="http://schemas.openxmlformats.org/officeDocument/2006/relationships/hyperlink" Target="https://de.wikipedia.org/wiki/Feldemission#cite_note-Fowler-Nordheim-1" TargetMode="External"/><Relationship Id="rId5" Type="http://schemas.openxmlformats.org/officeDocument/2006/relationships/hyperlink" Target="https://de.wikipedia.org/wiki/Austrittsarbeit" TargetMode="External"/><Relationship Id="rId10" Type="http://schemas.openxmlformats.org/officeDocument/2006/relationships/hyperlink" Target="https://de.wikipedia.org/wiki/Lothar_Nordheim" TargetMode="External"/><Relationship Id="rId4" Type="http://schemas.openxmlformats.org/officeDocument/2006/relationships/hyperlink" Target="https://de.wikipedia.org/wiki/Kathode" TargetMode="External"/><Relationship Id="rId9" Type="http://schemas.openxmlformats.org/officeDocument/2006/relationships/hyperlink" Target="https://de.wikipedia.org/wiki/Ralph_Howard_Fowler"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Design digitaler Schaltkreise</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a:t>
            </a:fld>
            <a:endParaRPr lang="de-DE" altLang="de-DE"/>
          </a:p>
        </p:txBody>
      </p:sp>
    </p:spTree>
    <p:extLst>
      <p:ext uri="{BB962C8B-B14F-4D97-AF65-F5344CB8AC3E}">
        <p14:creationId xmlns:p14="http://schemas.microsoft.com/office/powerpoint/2010/main" val="2223421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Gruppieren 19"/>
          <p:cNvGrpSpPr/>
          <p:nvPr/>
        </p:nvGrpSpPr>
        <p:grpSpPr>
          <a:xfrm>
            <a:off x="4419600" y="2971800"/>
            <a:ext cx="1828800" cy="2590800"/>
            <a:chOff x="4419600" y="2971800"/>
            <a:chExt cx="1828800" cy="2590800"/>
          </a:xfrm>
        </p:grpSpPr>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Ellipse 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9" name="Gruppieren 128"/>
          <p:cNvGrpSpPr/>
          <p:nvPr/>
        </p:nvGrpSpPr>
        <p:grpSpPr>
          <a:xfrm flipH="1">
            <a:off x="1981200" y="2971800"/>
            <a:ext cx="1828800" cy="2590800"/>
            <a:chOff x="4419600" y="2971800"/>
            <a:chExt cx="1828800" cy="2590800"/>
          </a:xfrm>
        </p:grpSpPr>
        <p:cxnSp>
          <p:nvCxnSpPr>
            <p:cNvPr id="130" name="Gerade Verbindung 129"/>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5400000">
              <a:off x="5334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18381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Variante 1</a:t>
            </a:r>
            <a:br>
              <a:rPr lang="de-DE" altLang="de-DE" dirty="0" smtClean="0"/>
            </a:br>
            <a:r>
              <a:rPr lang="en-US" dirty="0" smtClean="0"/>
              <a:t>Erase </a:t>
            </a:r>
            <a:r>
              <a:rPr lang="en-US" dirty="0"/>
              <a:t>and program based on tunnel effect</a:t>
            </a:r>
            <a:endParaRPr lang="de-DE" altLang="de-DE"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100</a:t>
            </a:fld>
            <a:endParaRPr lang="de-DE" altLang="de-DE"/>
          </a:p>
        </p:txBody>
      </p:sp>
    </p:spTree>
    <p:extLst>
      <p:ext uri="{BB962C8B-B14F-4D97-AF65-F5344CB8AC3E}">
        <p14:creationId xmlns:p14="http://schemas.microsoft.com/office/powerpoint/2010/main" val="346186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EEPROM (erase and program based on tunnel effect)</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101</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62608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102</a:t>
            </a:fld>
            <a:endParaRPr lang="de-DE" altLang="de-DE"/>
          </a:p>
        </p:txBody>
      </p:sp>
      <p:cxnSp>
        <p:nvCxnSpPr>
          <p:cNvPr id="51" name="Gerade Verbindung 50"/>
          <p:cNvCxnSpPr/>
          <p:nvPr/>
        </p:nvCxnSpPr>
        <p:spPr bwMode="auto">
          <a:xfrm>
            <a:off x="609600" y="28956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609600" y="51054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09600" y="2590800"/>
            <a:ext cx="397866" cy="276999"/>
          </a:xfrm>
          <a:prstGeom prst="rect">
            <a:avLst/>
          </a:prstGeom>
          <a:noFill/>
        </p:spPr>
        <p:txBody>
          <a:bodyPr wrap="none" rtlCol="0">
            <a:spAutoFit/>
          </a:bodyPr>
          <a:lstStyle/>
          <a:p>
            <a:r>
              <a:rPr lang="de-DE" dirty="0" smtClean="0"/>
              <a:t>HV</a:t>
            </a:r>
            <a:endParaRPr lang="de-DE" dirty="0"/>
          </a:p>
        </p:txBody>
      </p:sp>
      <p:sp>
        <p:nvSpPr>
          <p:cNvPr id="72" name="Textfeld 71"/>
          <p:cNvSpPr txBox="1"/>
          <p:nvPr/>
        </p:nvSpPr>
        <p:spPr>
          <a:xfrm>
            <a:off x="609600" y="4800600"/>
            <a:ext cx="397866" cy="276999"/>
          </a:xfrm>
          <a:prstGeom prst="rect">
            <a:avLst/>
          </a:prstGeom>
          <a:noFill/>
        </p:spPr>
        <p:txBody>
          <a:bodyPr wrap="none" rtlCol="0">
            <a:spAutoFit/>
          </a:bodyPr>
          <a:lstStyle/>
          <a:p>
            <a:r>
              <a:rPr lang="de-DE" dirty="0" smtClean="0"/>
              <a:t>HV</a:t>
            </a:r>
            <a:endParaRPr lang="de-DE" dirty="0"/>
          </a:p>
        </p:txBody>
      </p: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8" name="Gruppieren 187"/>
          <p:cNvGrpSpPr/>
          <p:nvPr/>
        </p:nvGrpSpPr>
        <p:grpSpPr>
          <a:xfrm>
            <a:off x="3124200" y="2133600"/>
            <a:ext cx="838200" cy="1676400"/>
            <a:chOff x="7010400" y="2819400"/>
            <a:chExt cx="838200" cy="1676400"/>
          </a:xfrm>
        </p:grpSpPr>
        <p:cxnSp>
          <p:nvCxnSpPr>
            <p:cNvPr id="189" name="Gerade Verbindung 18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Gerade Verbindung 19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0" name="Abgerundetes Rechteck 19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1" name="Gerade Verbindung 200"/>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3" name="Gerade Verbindung 202"/>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5" name="Gruppieren 204"/>
          <p:cNvGrpSpPr/>
          <p:nvPr/>
        </p:nvGrpSpPr>
        <p:grpSpPr>
          <a:xfrm>
            <a:off x="1600200" y="4343400"/>
            <a:ext cx="838200" cy="1676400"/>
            <a:chOff x="7010400" y="2819400"/>
            <a:chExt cx="838200" cy="1676400"/>
          </a:xfrm>
        </p:grpSpPr>
        <p:cxnSp>
          <p:nvCxnSpPr>
            <p:cNvPr id="206" name="Gerade Verbindung 205"/>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7" name="Abgerundetes Rechteck 216"/>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18" name="Gerade Verbindung 217"/>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Gerade Verbindung 218"/>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0" name="Gruppieren 219"/>
          <p:cNvGrpSpPr/>
          <p:nvPr/>
        </p:nvGrpSpPr>
        <p:grpSpPr>
          <a:xfrm>
            <a:off x="3124200" y="4343400"/>
            <a:ext cx="838200" cy="1676400"/>
            <a:chOff x="7010400" y="2819400"/>
            <a:chExt cx="838200" cy="1676400"/>
          </a:xfrm>
        </p:grpSpPr>
        <p:cxnSp>
          <p:nvCxnSpPr>
            <p:cNvPr id="221" name="Gerade Verbindung 220"/>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Gerade Verbindung 221"/>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Gerade Verbindung 22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22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22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Gerade Verbindung 227"/>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Gerade Verbindung 22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Gerade Verbindung 229"/>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Gerade Verbindung 230"/>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2" name="Abgerundetes Rechteck 231"/>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33" name="Gerade Verbindung 232"/>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35" name="Gerade Verbindung 234"/>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1253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103</a:t>
            </a:fld>
            <a:endParaRPr lang="de-DE" altLang="de-DE"/>
          </a:p>
        </p:txBody>
      </p:sp>
      <p:cxnSp>
        <p:nvCxnSpPr>
          <p:cNvPr id="51" name="Gerade Verbindung 50"/>
          <p:cNvCxnSpPr/>
          <p:nvPr/>
        </p:nvCxnSpPr>
        <p:spPr bwMode="auto">
          <a:xfrm>
            <a:off x="609600" y="28956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609600" y="51054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feld 3"/>
          <p:cNvSpPr txBox="1"/>
          <p:nvPr/>
        </p:nvSpPr>
        <p:spPr>
          <a:xfrm>
            <a:off x="609600" y="2590800"/>
            <a:ext cx="397866" cy="276999"/>
          </a:xfrm>
          <a:prstGeom prst="rect">
            <a:avLst/>
          </a:prstGeom>
          <a:noFill/>
        </p:spPr>
        <p:txBody>
          <a:bodyPr wrap="none" rtlCol="0">
            <a:spAutoFit/>
          </a:bodyPr>
          <a:lstStyle/>
          <a:p>
            <a:r>
              <a:rPr lang="de-DE" dirty="0" smtClean="0"/>
              <a:t>HV</a:t>
            </a:r>
            <a:endParaRPr lang="de-DE" dirty="0"/>
          </a:p>
        </p:txBody>
      </p:sp>
      <p:sp>
        <p:nvSpPr>
          <p:cNvPr id="72" name="Textfeld 71"/>
          <p:cNvSpPr txBox="1"/>
          <p:nvPr/>
        </p:nvSpPr>
        <p:spPr>
          <a:xfrm>
            <a:off x="609600" y="4800600"/>
            <a:ext cx="397866" cy="276999"/>
          </a:xfrm>
          <a:prstGeom prst="rect">
            <a:avLst/>
          </a:prstGeom>
          <a:noFill/>
        </p:spPr>
        <p:txBody>
          <a:bodyPr wrap="none" rtlCol="0">
            <a:spAutoFit/>
          </a:bodyPr>
          <a:lstStyle/>
          <a:p>
            <a:r>
              <a:rPr lang="de-DE" dirty="0" smtClean="0"/>
              <a:t>HV</a:t>
            </a:r>
            <a:endParaRPr lang="de-DE" dirty="0"/>
          </a:p>
        </p:txBody>
      </p: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8" name="Gruppieren 187"/>
          <p:cNvGrpSpPr/>
          <p:nvPr/>
        </p:nvGrpSpPr>
        <p:grpSpPr>
          <a:xfrm>
            <a:off x="3124200" y="2133600"/>
            <a:ext cx="838200" cy="1676400"/>
            <a:chOff x="7010400" y="2819400"/>
            <a:chExt cx="838200" cy="1676400"/>
          </a:xfrm>
        </p:grpSpPr>
        <p:cxnSp>
          <p:nvCxnSpPr>
            <p:cNvPr id="189" name="Gerade Verbindung 18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Gerade Verbindung 19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0" name="Abgerundetes Rechteck 19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1" name="Gerade Verbindung 200"/>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3" name="Gerade Verbindung 202"/>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5" name="Gruppieren 204"/>
          <p:cNvGrpSpPr/>
          <p:nvPr/>
        </p:nvGrpSpPr>
        <p:grpSpPr>
          <a:xfrm>
            <a:off x="1600200" y="4343400"/>
            <a:ext cx="838200" cy="1676400"/>
            <a:chOff x="7010400" y="2819400"/>
            <a:chExt cx="838200" cy="1676400"/>
          </a:xfrm>
        </p:grpSpPr>
        <p:cxnSp>
          <p:nvCxnSpPr>
            <p:cNvPr id="206" name="Gerade Verbindung 205"/>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7" name="Abgerundetes Rechteck 216"/>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18" name="Gerade Verbindung 217"/>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Gerade Verbindung 218"/>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0" name="Gruppieren 219"/>
          <p:cNvGrpSpPr/>
          <p:nvPr/>
        </p:nvGrpSpPr>
        <p:grpSpPr>
          <a:xfrm>
            <a:off x="3124200" y="4343400"/>
            <a:ext cx="838200" cy="1676400"/>
            <a:chOff x="7010400" y="2819400"/>
            <a:chExt cx="838200" cy="1676400"/>
          </a:xfrm>
        </p:grpSpPr>
        <p:cxnSp>
          <p:nvCxnSpPr>
            <p:cNvPr id="221" name="Gerade Verbindung 220"/>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Gerade Verbindung 221"/>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Gerade Verbindung 22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22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22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Gerade Verbindung 227"/>
            <p:cNvCxnSpPr/>
            <p:nvPr/>
          </p:nvCxnSpPr>
          <p:spPr bwMode="auto">
            <a:xfrm>
              <a:off x="7162800" y="3657600"/>
              <a:ext cx="0" cy="457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Gerade Verbindung 22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Gerade Verbindung 229"/>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Gerade Verbindung 230"/>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2" name="Abgerundetes Rechteck 231"/>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33" name="Gerade Verbindung 232"/>
            <p:cNvCxnSpPr/>
            <p:nvPr/>
          </p:nvCxnSpPr>
          <p:spPr bwMode="auto">
            <a:xfrm flipH="1">
              <a:off x="7010400" y="3886200"/>
              <a:ext cx="1524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flipV="1">
              <a:off x="7010400" y="35814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35" name="Gerade Verbindung 234"/>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Abgerundetes Rechteck 76"/>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8" name="Abgerundetes Rechteck 77"/>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9" name="Abgerundetes Rechteck 78"/>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987129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104</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8" name="Abgerundetes Rechteck 77"/>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9" name="Abgerundetes Rechteck 78"/>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1" name="Abgerundetes Rechteck 80"/>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3" name="Gerade Verbindung 82"/>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feld 9"/>
          <p:cNvSpPr txBox="1"/>
          <p:nvPr/>
        </p:nvSpPr>
        <p:spPr>
          <a:xfrm>
            <a:off x="3962400" y="1600200"/>
            <a:ext cx="798617" cy="276999"/>
          </a:xfrm>
          <a:prstGeom prst="rect">
            <a:avLst/>
          </a:prstGeom>
          <a:noFill/>
        </p:spPr>
        <p:txBody>
          <a:bodyPr wrap="none" rtlCol="0">
            <a:spAutoFit/>
          </a:bodyPr>
          <a:lstStyle/>
          <a:p>
            <a:r>
              <a:rPr lang="de-DE" dirty="0" smtClean="0"/>
              <a:t>Not </a:t>
            </a:r>
            <a:r>
              <a:rPr lang="de-DE" dirty="0" err="1" smtClean="0"/>
              <a:t>used</a:t>
            </a:r>
            <a:endParaRPr lang="de-DE" dirty="0"/>
          </a:p>
        </p:txBody>
      </p:sp>
      <p:sp>
        <p:nvSpPr>
          <p:cNvPr id="4" name="Ellipse 3"/>
          <p:cNvSpPr/>
          <p:nvPr/>
        </p:nvSpPr>
        <p:spPr bwMode="auto">
          <a:xfrm>
            <a:off x="1828800" y="2209800"/>
            <a:ext cx="609600" cy="533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5" name="Ellipse 84"/>
          <p:cNvSpPr/>
          <p:nvPr/>
        </p:nvSpPr>
        <p:spPr bwMode="auto">
          <a:xfrm>
            <a:off x="3276600" y="2209800"/>
            <a:ext cx="609600" cy="533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6" name="Ellipse 85"/>
          <p:cNvSpPr/>
          <p:nvPr/>
        </p:nvSpPr>
        <p:spPr bwMode="auto">
          <a:xfrm>
            <a:off x="1828800" y="4419600"/>
            <a:ext cx="609600" cy="533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7" name="Ellipse 86"/>
          <p:cNvSpPr/>
          <p:nvPr/>
        </p:nvSpPr>
        <p:spPr bwMode="auto">
          <a:xfrm>
            <a:off x="3276600" y="4419600"/>
            <a:ext cx="609600" cy="533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mit Pfeil 7"/>
          <p:cNvCxnSpPr/>
          <p:nvPr/>
        </p:nvCxnSpPr>
        <p:spPr bwMode="auto">
          <a:xfrm flipH="1">
            <a:off x="2438400" y="1828800"/>
            <a:ext cx="106680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mit Pfeil 87"/>
          <p:cNvCxnSpPr/>
          <p:nvPr/>
        </p:nvCxnSpPr>
        <p:spPr bwMode="auto">
          <a:xfrm flipH="1">
            <a:off x="3886200" y="1828800"/>
            <a:ext cx="106680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mit Pfeil 88"/>
          <p:cNvCxnSpPr/>
          <p:nvPr/>
        </p:nvCxnSpPr>
        <p:spPr bwMode="auto">
          <a:xfrm flipH="1">
            <a:off x="3886200" y="1828800"/>
            <a:ext cx="1066800" cy="2743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mit Pfeil 89"/>
          <p:cNvCxnSpPr/>
          <p:nvPr/>
        </p:nvCxnSpPr>
        <p:spPr bwMode="auto">
          <a:xfrm flipH="1">
            <a:off x="2438400" y="1828800"/>
            <a:ext cx="1066800" cy="2743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08454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105</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Abgerundetes Rechteck 74"/>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6" name="Abgerundetes Rechteck 75"/>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9" name="Abgerundetes Rechteck 78"/>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90493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106</a:t>
            </a:fld>
            <a:endParaRPr lang="de-DE" altLang="de-DE"/>
          </a:p>
        </p:txBody>
      </p:sp>
      <p:cxnSp>
        <p:nvCxnSpPr>
          <p:cNvPr id="27" name="Gerade Verbindung 26"/>
          <p:cNvCxnSpPr/>
          <p:nvPr/>
        </p:nvCxnSpPr>
        <p:spPr bwMode="auto">
          <a:xfrm>
            <a:off x="2438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3429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0574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2971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1600200" y="2895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Abgerundetes Rechteck 74"/>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8" name="Gerade Verbindung 117"/>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uppieren 16"/>
          <p:cNvGrpSpPr/>
          <p:nvPr/>
        </p:nvGrpSpPr>
        <p:grpSpPr>
          <a:xfrm>
            <a:off x="3124200" y="4343400"/>
            <a:ext cx="838200" cy="1676400"/>
            <a:chOff x="3124200" y="4343400"/>
            <a:chExt cx="838200" cy="1676400"/>
          </a:xfrm>
        </p:grpSpPr>
        <p:cxnSp>
          <p:nvCxnSpPr>
            <p:cNvPr id="119" name="Gerade Verbindung 118"/>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Abgerundetes Rechteck 129"/>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31" name="Gerade Verbindung 130"/>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Abgerundetes Rechteck 132"/>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35" name="Gerade Verbindung 13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2209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1981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1981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1981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2209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2209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1752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2057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1828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1600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V="1">
            <a:off x="1600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Abgerundetes Rechteck 193"/>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5" name="Gerade Verbindung 224"/>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225"/>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1" name="Gruppieren 230"/>
          <p:cNvGrpSpPr/>
          <p:nvPr/>
        </p:nvGrpSpPr>
        <p:grpSpPr>
          <a:xfrm>
            <a:off x="3124200" y="2133600"/>
            <a:ext cx="838200" cy="1676400"/>
            <a:chOff x="3124200" y="4343400"/>
            <a:chExt cx="838200" cy="1676400"/>
          </a:xfrm>
        </p:grpSpPr>
        <p:cxnSp>
          <p:nvCxnSpPr>
            <p:cNvPr id="232" name="Gerade Verbindung 231"/>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232"/>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234"/>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240"/>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Abgerundetes Rechteck 242"/>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44" name="Gerade Verbindung 243"/>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Abgerundetes Rechteck 24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9" name="Gerade Verbindung 18"/>
          <p:cNvCxnSpPr/>
          <p:nvPr/>
        </p:nvCxnSpPr>
        <p:spPr bwMode="auto">
          <a:xfrm flipV="1">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43434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2209800" y="4343400"/>
            <a:ext cx="0" cy="2286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143000" y="1905000"/>
            <a:ext cx="3733800" cy="2133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mit Pfeil 6"/>
          <p:cNvCxnSpPr/>
          <p:nvPr/>
        </p:nvCxnSpPr>
        <p:spPr bwMode="auto">
          <a:xfrm flipH="1">
            <a:off x="4876800" y="1295400"/>
            <a:ext cx="114300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6117642" y="1143000"/>
            <a:ext cx="397866" cy="276999"/>
          </a:xfrm>
          <a:prstGeom prst="rect">
            <a:avLst/>
          </a:prstGeom>
          <a:noFill/>
        </p:spPr>
        <p:txBody>
          <a:bodyPr wrap="none" rtlCol="0">
            <a:spAutoFit/>
          </a:bodyPr>
          <a:lstStyle/>
          <a:p>
            <a:r>
              <a:rPr lang="de-DE" dirty="0" smtClean="0"/>
              <a:t>0 1</a:t>
            </a:r>
            <a:endParaRPr lang="de-DE" dirty="0"/>
          </a:p>
        </p:txBody>
      </p:sp>
      <p:cxnSp>
        <p:nvCxnSpPr>
          <p:cNvPr id="81" name="Gerade Verbindung mit Pfeil 80"/>
          <p:cNvCxnSpPr/>
          <p:nvPr/>
        </p:nvCxnSpPr>
        <p:spPr bwMode="auto">
          <a:xfrm flipH="1">
            <a:off x="1676400" y="2667000"/>
            <a:ext cx="5334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feld 81"/>
          <p:cNvSpPr txBox="1"/>
          <p:nvPr/>
        </p:nvSpPr>
        <p:spPr>
          <a:xfrm>
            <a:off x="1676400" y="2438400"/>
            <a:ext cx="397866" cy="276999"/>
          </a:xfrm>
          <a:prstGeom prst="rect">
            <a:avLst/>
          </a:prstGeom>
          <a:noFill/>
        </p:spPr>
        <p:txBody>
          <a:bodyPr wrap="none" rtlCol="0">
            <a:spAutoFit/>
          </a:bodyPr>
          <a:lstStyle/>
          <a:p>
            <a:r>
              <a:rPr lang="de-DE" dirty="0" smtClean="0"/>
              <a:t>HV</a:t>
            </a:r>
            <a:endParaRPr lang="de-DE" dirty="0"/>
          </a:p>
        </p:txBody>
      </p:sp>
    </p:spTree>
    <p:extLst>
      <p:ext uri="{BB962C8B-B14F-4D97-AF65-F5344CB8AC3E}">
        <p14:creationId xmlns:p14="http://schemas.microsoft.com/office/powerpoint/2010/main" val="72860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107</a:t>
            </a:fld>
            <a:endParaRPr lang="de-DE" altLang="de-DE"/>
          </a:p>
        </p:txBody>
      </p:sp>
      <p:cxnSp>
        <p:nvCxnSpPr>
          <p:cNvPr id="27" name="Gerade Verbindung 26"/>
          <p:cNvCxnSpPr/>
          <p:nvPr/>
        </p:nvCxnSpPr>
        <p:spPr bwMode="auto">
          <a:xfrm>
            <a:off x="2438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3429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0574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2971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1600200" y="2895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uppieren 16"/>
          <p:cNvGrpSpPr/>
          <p:nvPr/>
        </p:nvGrpSpPr>
        <p:grpSpPr>
          <a:xfrm>
            <a:off x="3124200" y="4343400"/>
            <a:ext cx="838200" cy="1676400"/>
            <a:chOff x="3124200" y="4343400"/>
            <a:chExt cx="838200" cy="1676400"/>
          </a:xfrm>
        </p:grpSpPr>
        <p:cxnSp>
          <p:nvCxnSpPr>
            <p:cNvPr id="119" name="Gerade Verbindung 118"/>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Abgerundetes Rechteck 129"/>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31" name="Gerade Verbindung 130"/>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Abgerundetes Rechteck 132"/>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35" name="Gerade Verbindung 13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2209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1981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1981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1981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2209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2209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1752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2057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1828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1600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V="1">
            <a:off x="1600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Abgerundetes Rechteck 193"/>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5" name="Gerade Verbindung 224"/>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225"/>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1" name="Gruppieren 230"/>
          <p:cNvGrpSpPr/>
          <p:nvPr/>
        </p:nvGrpSpPr>
        <p:grpSpPr>
          <a:xfrm>
            <a:off x="3124200" y="2133600"/>
            <a:ext cx="838200" cy="1676400"/>
            <a:chOff x="3124200" y="4343400"/>
            <a:chExt cx="838200" cy="1676400"/>
          </a:xfrm>
        </p:grpSpPr>
        <p:cxnSp>
          <p:nvCxnSpPr>
            <p:cNvPr id="232" name="Gerade Verbindung 231"/>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232"/>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234"/>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240"/>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Abgerundetes Rechteck 242"/>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44" name="Gerade Verbindung 243"/>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Abgerundetes Rechteck 24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9" name="Gerade Verbindung 18"/>
          <p:cNvCxnSpPr/>
          <p:nvPr/>
        </p:nvCxnSpPr>
        <p:spPr bwMode="auto">
          <a:xfrm flipV="1">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43434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2209800" y="4343400"/>
            <a:ext cx="0" cy="2286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Abgerundetes Rechteck 80"/>
          <p:cNvSpPr/>
          <p:nvPr/>
        </p:nvSpPr>
        <p:spPr bwMode="auto">
          <a:xfrm>
            <a:off x="1143000" y="1905000"/>
            <a:ext cx="3733800" cy="2133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2" name="Gerade Verbindung mit Pfeil 81"/>
          <p:cNvCxnSpPr/>
          <p:nvPr/>
        </p:nvCxnSpPr>
        <p:spPr bwMode="auto">
          <a:xfrm flipH="1">
            <a:off x="4876800" y="1295400"/>
            <a:ext cx="114300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extfeld 82"/>
          <p:cNvSpPr txBox="1"/>
          <p:nvPr/>
        </p:nvSpPr>
        <p:spPr>
          <a:xfrm>
            <a:off x="6117642" y="1143000"/>
            <a:ext cx="397866" cy="276999"/>
          </a:xfrm>
          <a:prstGeom prst="rect">
            <a:avLst/>
          </a:prstGeom>
          <a:noFill/>
        </p:spPr>
        <p:txBody>
          <a:bodyPr wrap="none" rtlCol="0">
            <a:spAutoFit/>
          </a:bodyPr>
          <a:lstStyle/>
          <a:p>
            <a:r>
              <a:rPr lang="de-DE" dirty="0" smtClean="0"/>
              <a:t>0 1</a:t>
            </a:r>
            <a:endParaRPr lang="de-DE" dirty="0"/>
          </a:p>
        </p:txBody>
      </p:sp>
      <p:cxnSp>
        <p:nvCxnSpPr>
          <p:cNvPr id="6" name="Gerade Verbindung mit Pfeil 5"/>
          <p:cNvCxnSpPr/>
          <p:nvPr/>
        </p:nvCxnSpPr>
        <p:spPr bwMode="auto">
          <a:xfrm flipH="1">
            <a:off x="1676400" y="2667000"/>
            <a:ext cx="5334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1676400" y="2438400"/>
            <a:ext cx="397866" cy="276999"/>
          </a:xfrm>
          <a:prstGeom prst="rect">
            <a:avLst/>
          </a:prstGeom>
          <a:noFill/>
        </p:spPr>
        <p:txBody>
          <a:bodyPr wrap="none" rtlCol="0">
            <a:spAutoFit/>
          </a:bodyPr>
          <a:lstStyle/>
          <a:p>
            <a:r>
              <a:rPr lang="de-DE" dirty="0" smtClean="0"/>
              <a:t>HV</a:t>
            </a:r>
            <a:endParaRPr lang="de-DE" dirty="0"/>
          </a:p>
        </p:txBody>
      </p:sp>
    </p:spTree>
    <p:extLst>
      <p:ext uri="{BB962C8B-B14F-4D97-AF65-F5344CB8AC3E}">
        <p14:creationId xmlns:p14="http://schemas.microsoft.com/office/powerpoint/2010/main" val="3086455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108</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Abgerundetes Rechteck 75"/>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9" name="Abgerundetes Rechteck 78"/>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8520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Gruppieren 145"/>
          <p:cNvGrpSpPr/>
          <p:nvPr/>
        </p:nvGrpSpPr>
        <p:grpSpPr>
          <a:xfrm>
            <a:off x="1600200" y="4343400"/>
            <a:ext cx="838200" cy="1676400"/>
            <a:chOff x="7010400" y="2819400"/>
            <a:chExt cx="838200" cy="1676400"/>
          </a:xfrm>
        </p:grpSpPr>
        <p:cxnSp>
          <p:nvCxnSpPr>
            <p:cNvPr id="147" name="Gerade Verbindung 146"/>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Abgerundetes Rechteck 157"/>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9" name="Gerade Verbindung 15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109</a:t>
            </a:fld>
            <a:endParaRPr lang="de-DE" altLang="de-DE"/>
          </a:p>
        </p:txBody>
      </p: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46482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3429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0574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2971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1600200" y="2895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V="1">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2209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1981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1981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1981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2209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2209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1752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2057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1828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1600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V="1">
            <a:off x="1600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Abgerundetes Rechteck 193"/>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231" name="Gruppieren 230"/>
          <p:cNvGrpSpPr/>
          <p:nvPr/>
        </p:nvGrpSpPr>
        <p:grpSpPr>
          <a:xfrm>
            <a:off x="3124200" y="2133600"/>
            <a:ext cx="838200" cy="1676400"/>
            <a:chOff x="3124200" y="4343400"/>
            <a:chExt cx="838200" cy="1676400"/>
          </a:xfrm>
        </p:grpSpPr>
        <p:cxnSp>
          <p:nvCxnSpPr>
            <p:cNvPr id="232" name="Gerade Verbindung 231"/>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232"/>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234"/>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240"/>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Abgerundetes Rechteck 242"/>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44" name="Gerade Verbindung 243"/>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Abgerundetes Rechteck 24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7" name="Gerade Verbindung 26"/>
          <p:cNvCxnSpPr/>
          <p:nvPr/>
        </p:nvCxnSpPr>
        <p:spPr bwMode="auto">
          <a:xfrm>
            <a:off x="3962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6" name="Gruppieren 75"/>
          <p:cNvGrpSpPr/>
          <p:nvPr/>
        </p:nvGrpSpPr>
        <p:grpSpPr>
          <a:xfrm>
            <a:off x="1600200" y="2133600"/>
            <a:ext cx="838200" cy="1676400"/>
            <a:chOff x="7010400" y="2819400"/>
            <a:chExt cx="838200" cy="1676400"/>
          </a:xfrm>
        </p:grpSpPr>
        <p:cxnSp>
          <p:nvCxnSpPr>
            <p:cNvPr id="81" name="Gerade Verbindung 80"/>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Abgerundetes Rechteck 92"/>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Gerade Verbindung 94"/>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7" name="Gerade Verbindung 96"/>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3505200" y="51816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3733800" y="48006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3733800" y="43434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 name="Abgerundetes Rechteck 115"/>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7" name="Gerade Verbindung 116"/>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Abgerundetes Rechteck 13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4" name="Gerade Verbindung 143"/>
          <p:cNvCxnSpPr/>
          <p:nvPr/>
        </p:nvCxnSpPr>
        <p:spPr bwMode="auto">
          <a:xfrm>
            <a:off x="3733800" y="44958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733800" y="43434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Abgerundetes Rechteck 163"/>
          <p:cNvSpPr/>
          <p:nvPr/>
        </p:nvSpPr>
        <p:spPr bwMode="auto">
          <a:xfrm>
            <a:off x="1143000" y="4114800"/>
            <a:ext cx="3733800" cy="2133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5" name="Gerade Verbindung mit Pfeil 164"/>
          <p:cNvCxnSpPr/>
          <p:nvPr/>
        </p:nvCxnSpPr>
        <p:spPr bwMode="auto">
          <a:xfrm flipH="1">
            <a:off x="4876800" y="3505200"/>
            <a:ext cx="114300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6" name="Textfeld 165"/>
          <p:cNvSpPr txBox="1"/>
          <p:nvPr/>
        </p:nvSpPr>
        <p:spPr>
          <a:xfrm>
            <a:off x="6117642" y="3352800"/>
            <a:ext cx="397866" cy="276999"/>
          </a:xfrm>
          <a:prstGeom prst="rect">
            <a:avLst/>
          </a:prstGeom>
          <a:noFill/>
        </p:spPr>
        <p:txBody>
          <a:bodyPr wrap="none" rtlCol="0">
            <a:spAutoFit/>
          </a:bodyPr>
          <a:lstStyle/>
          <a:p>
            <a:r>
              <a:rPr lang="de-DE" dirty="0" smtClean="0"/>
              <a:t>1 0</a:t>
            </a:r>
            <a:endParaRPr lang="de-DE" dirty="0"/>
          </a:p>
        </p:txBody>
      </p:sp>
    </p:spTree>
    <p:extLst>
      <p:ext uri="{BB962C8B-B14F-4D97-AF65-F5344CB8AC3E}">
        <p14:creationId xmlns:p14="http://schemas.microsoft.com/office/powerpoint/2010/main" val="341359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Ellipse 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3919953" y="3810000"/>
            <a:ext cx="269626" cy="276999"/>
          </a:xfrm>
          <a:prstGeom prst="rect">
            <a:avLst/>
          </a:prstGeom>
          <a:noFill/>
        </p:spPr>
        <p:txBody>
          <a:bodyPr wrap="none" rtlCol="0">
            <a:spAutoFit/>
          </a:bodyPr>
          <a:lstStyle/>
          <a:p>
            <a:r>
              <a:rPr lang="de-DE" dirty="0" smtClean="0"/>
              <a:t>1</a:t>
            </a:r>
            <a:endParaRPr lang="de-DE" dirty="0"/>
          </a:p>
        </p:txBody>
      </p:sp>
      <p:sp>
        <p:nvSpPr>
          <p:cNvPr id="74" name="Textfeld 73"/>
          <p:cNvSpPr txBox="1"/>
          <p:nvPr/>
        </p:nvSpPr>
        <p:spPr>
          <a:xfrm>
            <a:off x="4495800" y="41910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1926271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Gruppieren 145"/>
          <p:cNvGrpSpPr/>
          <p:nvPr/>
        </p:nvGrpSpPr>
        <p:grpSpPr>
          <a:xfrm>
            <a:off x="1600200" y="4343400"/>
            <a:ext cx="838200" cy="1676400"/>
            <a:chOff x="7010400" y="2819400"/>
            <a:chExt cx="838200" cy="1676400"/>
          </a:xfrm>
        </p:grpSpPr>
        <p:cxnSp>
          <p:nvCxnSpPr>
            <p:cNvPr id="147" name="Gerade Verbindung 146"/>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Abgerundetes Rechteck 157"/>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9" name="Gerade Verbindung 15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110</a:t>
            </a:fld>
            <a:endParaRPr lang="de-DE" altLang="de-DE"/>
          </a:p>
        </p:txBody>
      </p: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46482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3429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0574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2971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1600200" y="2895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V="1">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2209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1981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1981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1981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2209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2209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1752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2057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1828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1600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V="1">
            <a:off x="1600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Abgerundetes Rechteck 193"/>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231" name="Gruppieren 230"/>
          <p:cNvGrpSpPr/>
          <p:nvPr/>
        </p:nvGrpSpPr>
        <p:grpSpPr>
          <a:xfrm>
            <a:off x="3124200" y="2133600"/>
            <a:ext cx="838200" cy="1676400"/>
            <a:chOff x="3124200" y="4343400"/>
            <a:chExt cx="838200" cy="1676400"/>
          </a:xfrm>
        </p:grpSpPr>
        <p:cxnSp>
          <p:nvCxnSpPr>
            <p:cNvPr id="232" name="Gerade Verbindung 231"/>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232"/>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234"/>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240"/>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Abgerundetes Rechteck 242"/>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44" name="Gerade Verbindung 243"/>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Abgerundetes Rechteck 24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7" name="Gerade Verbindung 26"/>
          <p:cNvCxnSpPr/>
          <p:nvPr/>
        </p:nvCxnSpPr>
        <p:spPr bwMode="auto">
          <a:xfrm>
            <a:off x="3962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6" name="Gruppieren 75"/>
          <p:cNvGrpSpPr/>
          <p:nvPr/>
        </p:nvGrpSpPr>
        <p:grpSpPr>
          <a:xfrm>
            <a:off x="1600200" y="2133600"/>
            <a:ext cx="838200" cy="1676400"/>
            <a:chOff x="7010400" y="2819400"/>
            <a:chExt cx="838200" cy="1676400"/>
          </a:xfrm>
        </p:grpSpPr>
        <p:cxnSp>
          <p:nvCxnSpPr>
            <p:cNvPr id="81" name="Gerade Verbindung 80"/>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Abgerundetes Rechteck 92"/>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Gerade Verbindung 94"/>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7" name="Gerade Verbindung 96"/>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3505200" y="51816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3733800" y="48006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3733800" y="43434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 name="Abgerundetes Rechteck 115"/>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7" name="Gerade Verbindung 116"/>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3733800" y="44958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733800" y="43434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Abgerundetes Rechteck 100"/>
          <p:cNvSpPr/>
          <p:nvPr/>
        </p:nvSpPr>
        <p:spPr bwMode="auto">
          <a:xfrm>
            <a:off x="1143000" y="4114800"/>
            <a:ext cx="3733800" cy="21336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4" name="Gerade Verbindung mit Pfeil 103"/>
          <p:cNvCxnSpPr/>
          <p:nvPr/>
        </p:nvCxnSpPr>
        <p:spPr bwMode="auto">
          <a:xfrm flipH="1">
            <a:off x="4876800" y="3505200"/>
            <a:ext cx="114300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Textfeld 105"/>
          <p:cNvSpPr txBox="1"/>
          <p:nvPr/>
        </p:nvSpPr>
        <p:spPr>
          <a:xfrm>
            <a:off x="6117642" y="3352800"/>
            <a:ext cx="397866" cy="276999"/>
          </a:xfrm>
          <a:prstGeom prst="rect">
            <a:avLst/>
          </a:prstGeom>
          <a:noFill/>
        </p:spPr>
        <p:txBody>
          <a:bodyPr wrap="none" rtlCol="0">
            <a:spAutoFit/>
          </a:bodyPr>
          <a:lstStyle/>
          <a:p>
            <a:r>
              <a:rPr lang="de-DE" dirty="0" smtClean="0"/>
              <a:t>1 0</a:t>
            </a:r>
            <a:endParaRPr lang="de-DE" dirty="0"/>
          </a:p>
        </p:txBody>
      </p:sp>
    </p:spTree>
    <p:extLst>
      <p:ext uri="{BB962C8B-B14F-4D97-AF65-F5344CB8AC3E}">
        <p14:creationId xmlns:p14="http://schemas.microsoft.com/office/powerpoint/2010/main" val="1509626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and program based on tunnel effect</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111</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Abgerundetes Rechteck 75"/>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727162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Variante 2</a:t>
            </a:r>
            <a:br>
              <a:rPr lang="de-DE" altLang="de-DE" dirty="0" smtClean="0"/>
            </a:br>
            <a:r>
              <a:rPr lang="en-US" dirty="0" smtClean="0"/>
              <a:t>Erase </a:t>
            </a:r>
            <a:r>
              <a:rPr lang="en-US" dirty="0"/>
              <a:t>based on tunnel effect, program based on hot carriers injection</a:t>
            </a:r>
            <a:endParaRPr lang="de-DE" altLang="de-DE"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112</a:t>
            </a:fld>
            <a:endParaRPr lang="de-DE" altLang="de-DE"/>
          </a:p>
        </p:txBody>
      </p:sp>
    </p:spTree>
    <p:extLst>
      <p:ext uri="{BB962C8B-B14F-4D97-AF65-F5344CB8AC3E}">
        <p14:creationId xmlns:p14="http://schemas.microsoft.com/office/powerpoint/2010/main" val="3281902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r>
              <a:rPr lang="de-DE" b="1" dirty="0" smtClean="0"/>
              <a:t> </a:t>
            </a:r>
            <a:r>
              <a:rPr lang="de-DE" b="1" dirty="0" err="1" smtClean="0"/>
              <a:t>particular</a:t>
            </a:r>
            <a:r>
              <a:rPr lang="de-DE" b="1" dirty="0" smtClean="0"/>
              <a:t> </a:t>
            </a:r>
            <a:r>
              <a:rPr lang="de-DE" b="1" dirty="0" err="1" smtClean="0"/>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de-DE" dirty="0" smtClean="0"/>
              <a:t>(</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113</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1" name="Abgerundetes Rechteck 80"/>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3" name="Abgerundetes Rechteck 82"/>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4" name="Abgerundetes Rechteck 83"/>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5" name="Abgerundetes Rechteck 84"/>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187842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Erase</a:t>
            </a:r>
            <a:r>
              <a:rPr lang="de-DE" b="1" dirty="0"/>
              <a:t> </a:t>
            </a:r>
            <a:r>
              <a:rPr lang="de-DE" b="1" dirty="0" err="1"/>
              <a:t>particular</a:t>
            </a:r>
            <a:r>
              <a:rPr lang="de-DE" b="1" dirty="0"/>
              <a:t> </a:t>
            </a:r>
            <a:r>
              <a:rPr lang="de-DE" b="1" dirty="0" err="1"/>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114</a:t>
            </a:fld>
            <a:endParaRPr lang="de-DE" altLang="de-DE"/>
          </a:p>
        </p:txBody>
      </p:sp>
      <p:cxnSp>
        <p:nvCxnSpPr>
          <p:cNvPr id="27" name="Gerade Verbindung 26"/>
          <p:cNvCxnSpPr/>
          <p:nvPr/>
        </p:nvCxnSpPr>
        <p:spPr bwMode="auto">
          <a:xfrm>
            <a:off x="2438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3429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0574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2971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1600200" y="2895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Abgerundetes Rechteck 74"/>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8" name="Gerade Verbindung 117"/>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uppieren 16"/>
          <p:cNvGrpSpPr/>
          <p:nvPr/>
        </p:nvGrpSpPr>
        <p:grpSpPr>
          <a:xfrm>
            <a:off x="3124200" y="4343400"/>
            <a:ext cx="838200" cy="1676400"/>
            <a:chOff x="3124200" y="4343400"/>
            <a:chExt cx="838200" cy="1676400"/>
          </a:xfrm>
        </p:grpSpPr>
        <p:cxnSp>
          <p:nvCxnSpPr>
            <p:cNvPr id="119" name="Gerade Verbindung 118"/>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Abgerundetes Rechteck 129"/>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31" name="Gerade Verbindung 130"/>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Abgerundetes Rechteck 132"/>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35" name="Gerade Verbindung 13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2209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1981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1981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1981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2209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2209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1752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2057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1828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1600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V="1">
            <a:off x="1600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Abgerundetes Rechteck 193"/>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5" name="Gerade Verbindung 224"/>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225"/>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1" name="Gruppieren 230"/>
          <p:cNvGrpSpPr/>
          <p:nvPr/>
        </p:nvGrpSpPr>
        <p:grpSpPr>
          <a:xfrm>
            <a:off x="3124200" y="2133600"/>
            <a:ext cx="838200" cy="1676400"/>
            <a:chOff x="3124200" y="4343400"/>
            <a:chExt cx="838200" cy="1676400"/>
          </a:xfrm>
        </p:grpSpPr>
        <p:cxnSp>
          <p:nvCxnSpPr>
            <p:cNvPr id="232" name="Gerade Verbindung 231"/>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232"/>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234"/>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240"/>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Abgerundetes Rechteck 242"/>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44" name="Gerade Verbindung 243"/>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Abgerundetes Rechteck 24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9" name="Gerade Verbindung 18"/>
          <p:cNvCxnSpPr/>
          <p:nvPr/>
        </p:nvCxnSpPr>
        <p:spPr bwMode="auto">
          <a:xfrm flipV="1">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43434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2209800" y="4343400"/>
            <a:ext cx="0" cy="2286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Abgerundetes Rechteck 80"/>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1390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Erase</a:t>
            </a:r>
            <a:r>
              <a:rPr lang="de-DE" b="1" dirty="0"/>
              <a:t> </a:t>
            </a:r>
            <a:r>
              <a:rPr lang="de-DE" b="1" dirty="0" err="1"/>
              <a:t>particular</a:t>
            </a:r>
            <a:r>
              <a:rPr lang="de-DE" b="1" dirty="0"/>
              <a:t> </a:t>
            </a:r>
            <a:r>
              <a:rPr lang="de-DE" b="1" dirty="0" err="1"/>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115</a:t>
            </a:fld>
            <a:endParaRPr lang="de-DE" altLang="de-DE"/>
          </a:p>
        </p:txBody>
      </p:sp>
      <p:cxnSp>
        <p:nvCxnSpPr>
          <p:cNvPr id="27" name="Gerade Verbindung 26"/>
          <p:cNvCxnSpPr/>
          <p:nvPr/>
        </p:nvCxnSpPr>
        <p:spPr bwMode="auto">
          <a:xfrm>
            <a:off x="2438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3429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2971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057400" y="3810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2971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1600200" y="2895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uppieren 16"/>
          <p:cNvGrpSpPr/>
          <p:nvPr/>
        </p:nvGrpSpPr>
        <p:grpSpPr>
          <a:xfrm>
            <a:off x="3124200" y="4343400"/>
            <a:ext cx="838200" cy="1676400"/>
            <a:chOff x="3124200" y="4343400"/>
            <a:chExt cx="838200" cy="1676400"/>
          </a:xfrm>
        </p:grpSpPr>
        <p:cxnSp>
          <p:nvCxnSpPr>
            <p:cNvPr id="119" name="Gerade Verbindung 118"/>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Abgerundetes Rechteck 129"/>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31" name="Gerade Verbindung 130"/>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Abgerundetes Rechteck 132"/>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35" name="Gerade Verbindung 13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2209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1981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1981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1981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a:off x="2209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2209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1752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2057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1828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1600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flipV="1">
            <a:off x="1600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Abgerundetes Rechteck 193"/>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5" name="Gerade Verbindung 224"/>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225"/>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1" name="Gruppieren 230"/>
          <p:cNvGrpSpPr/>
          <p:nvPr/>
        </p:nvGrpSpPr>
        <p:grpSpPr>
          <a:xfrm>
            <a:off x="3124200" y="2133600"/>
            <a:ext cx="838200" cy="1676400"/>
            <a:chOff x="3124200" y="4343400"/>
            <a:chExt cx="838200" cy="1676400"/>
          </a:xfrm>
        </p:grpSpPr>
        <p:cxnSp>
          <p:nvCxnSpPr>
            <p:cNvPr id="232" name="Gerade Verbindung 231"/>
            <p:cNvCxnSpPr/>
            <p:nvPr/>
          </p:nvCxnSpPr>
          <p:spPr bwMode="auto">
            <a:xfrm>
              <a:off x="3733800" y="4343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Gerade Verbindung 232"/>
            <p:cNvCxnSpPr/>
            <p:nvPr/>
          </p:nvCxnSpPr>
          <p:spPr bwMode="auto">
            <a:xfrm>
              <a:off x="3733800" y="4800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Gerade Verbindung 233"/>
            <p:cNvCxnSpPr/>
            <p:nvPr/>
          </p:nvCxnSpPr>
          <p:spPr bwMode="auto">
            <a:xfrm>
              <a:off x="35052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 name="Gerade Verbindung 234"/>
            <p:cNvCxnSpPr/>
            <p:nvPr/>
          </p:nvCxnSpPr>
          <p:spPr bwMode="auto">
            <a:xfrm>
              <a:off x="35052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3505200" y="563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37338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3733800" y="5638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3276600" y="5181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37338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Gerade Verbindung 240"/>
            <p:cNvCxnSpPr/>
            <p:nvPr/>
          </p:nvCxnSpPr>
          <p:spPr bwMode="auto">
            <a:xfrm>
              <a:off x="3810000" y="4343400"/>
              <a:ext cx="152400" cy="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a:off x="3581400" y="601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3" name="Abgerundetes Rechteck 242"/>
            <p:cNvSpPr/>
            <p:nvPr/>
          </p:nvSpPr>
          <p:spPr bwMode="auto">
            <a:xfrm>
              <a:off x="3352800" y="5181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44" name="Gerade Verbindung 243"/>
            <p:cNvCxnSpPr/>
            <p:nvPr/>
          </p:nvCxnSpPr>
          <p:spPr bwMode="auto">
            <a:xfrm flipH="1">
              <a:off x="3124200" y="5410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3124200" y="5105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Abgerundetes Rechteck 245"/>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9" name="Gerade Verbindung 18"/>
          <p:cNvCxnSpPr/>
          <p:nvPr/>
        </p:nvCxnSpPr>
        <p:spPr bwMode="auto">
          <a:xfrm flipV="1">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43434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2209800" y="4343400"/>
            <a:ext cx="0" cy="2286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Abgerundetes Rechteck 80"/>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61981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r>
              <a:rPr lang="de-DE" b="1" dirty="0" smtClean="0"/>
              <a:t> </a:t>
            </a:r>
            <a:r>
              <a:rPr lang="de-DE" b="1" dirty="0" err="1" smtClean="0"/>
              <a:t>particular</a:t>
            </a:r>
            <a:r>
              <a:rPr lang="de-DE" b="1" dirty="0" smtClean="0"/>
              <a:t> </a:t>
            </a:r>
            <a:r>
              <a:rPr lang="de-DE" b="1" dirty="0" err="1" smtClean="0"/>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116</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9" name="Abgerundetes Rechteck 78"/>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0" name="Abgerundetes Rechteck 79"/>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1" name="Abgerundetes Rechteck 80"/>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6337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r>
              <a:rPr lang="de-DE" b="1" dirty="0" smtClean="0"/>
              <a:t> </a:t>
            </a:r>
            <a:r>
              <a:rPr lang="de-DE" b="1" dirty="0" err="1" smtClean="0"/>
              <a:t>particular</a:t>
            </a:r>
            <a:r>
              <a:rPr lang="de-DE" b="1" dirty="0" smtClean="0"/>
              <a:t> </a:t>
            </a:r>
            <a:r>
              <a:rPr lang="de-DE" b="1" dirty="0" err="1" smtClean="0"/>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117</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4" name="Gerade Verbindung 83"/>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16972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r>
              <a:rPr lang="de-DE" b="1" dirty="0" smtClean="0"/>
              <a:t> </a:t>
            </a:r>
            <a:r>
              <a:rPr lang="de-DE" b="1" dirty="0" err="1" smtClean="0"/>
              <a:t>particular</a:t>
            </a:r>
            <a:r>
              <a:rPr lang="de-DE" b="1" dirty="0" smtClean="0"/>
              <a:t> </a:t>
            </a:r>
            <a:r>
              <a:rPr lang="de-DE" b="1" dirty="0" err="1" smtClean="0"/>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118</a:t>
            </a:fld>
            <a:endParaRPr lang="de-DE" altLang="de-DE"/>
          </a:p>
        </p:txBody>
      </p:sp>
      <p:cxnSp>
        <p:nvCxnSpPr>
          <p:cNvPr id="82" name="Gerade Verbindung 81"/>
          <p:cNvCxnSpPr/>
          <p:nvPr/>
        </p:nvCxnSpPr>
        <p:spPr bwMode="auto">
          <a:xfrm flipV="1">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V="1">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a:off x="1600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1600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124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124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1752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3276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8977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r>
              <a:rPr lang="de-DE" b="1" dirty="0" smtClean="0"/>
              <a:t> </a:t>
            </a:r>
            <a:r>
              <a:rPr lang="de-DE" b="1" dirty="0" err="1" smtClean="0"/>
              <a:t>particular</a:t>
            </a:r>
            <a:r>
              <a:rPr lang="de-DE" b="1" dirty="0" smtClean="0"/>
              <a:t> </a:t>
            </a:r>
            <a:r>
              <a:rPr lang="de-DE" b="1" dirty="0" err="1" smtClean="0"/>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119</a:t>
            </a:fld>
            <a:endParaRPr lang="de-DE" altLang="de-DE"/>
          </a:p>
        </p:txBody>
      </p:sp>
      <p:cxnSp>
        <p:nvCxnSpPr>
          <p:cNvPr id="82" name="Gerade Verbindung 81"/>
          <p:cNvCxnSpPr/>
          <p:nvPr/>
        </p:nvCxnSpPr>
        <p:spPr bwMode="auto">
          <a:xfrm flipV="1">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V="1">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a:off x="1600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1600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mit Pfeil 7"/>
          <p:cNvCxnSpPr/>
          <p:nvPr/>
        </p:nvCxnSpPr>
        <p:spPr bwMode="auto">
          <a:xfrm>
            <a:off x="2209800" y="2514600"/>
            <a:ext cx="0" cy="1219200"/>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Abgerundetes Rechteck 83"/>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5" name="Gerade Verbindung 84"/>
          <p:cNvCxnSpPr/>
          <p:nvPr/>
        </p:nvCxnSpPr>
        <p:spPr bwMode="auto">
          <a:xfrm>
            <a:off x="3124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124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1752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3276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mit Pfeil 12"/>
          <p:cNvCxnSpPr/>
          <p:nvPr/>
        </p:nvCxnSpPr>
        <p:spPr bwMode="auto">
          <a:xfrm flipH="1">
            <a:off x="1981200" y="3048000"/>
            <a:ext cx="228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2438400" y="1371600"/>
            <a:ext cx="0" cy="4724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68320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9536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r>
              <a:rPr lang="de-DE" b="1" dirty="0" smtClean="0"/>
              <a:t> </a:t>
            </a:r>
            <a:r>
              <a:rPr lang="de-DE" b="1" dirty="0" err="1" smtClean="0"/>
              <a:t>particular</a:t>
            </a:r>
            <a:r>
              <a:rPr lang="de-DE" b="1" dirty="0" smtClean="0"/>
              <a:t> </a:t>
            </a:r>
            <a:r>
              <a:rPr lang="de-DE" b="1" dirty="0" err="1" smtClean="0"/>
              <a:t>bit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120</a:t>
            </a:fld>
            <a:endParaRPr lang="de-DE" altLang="de-DE"/>
          </a:p>
        </p:txBody>
      </p:sp>
      <p:cxnSp>
        <p:nvCxnSpPr>
          <p:cNvPr id="82" name="Gerade Verbindung 81"/>
          <p:cNvCxnSpPr/>
          <p:nvPr/>
        </p:nvCxnSpPr>
        <p:spPr bwMode="auto">
          <a:xfrm flipH="1" flipV="1">
            <a:off x="3581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609600" y="2438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H="1" flipV="1">
            <a:off x="3581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609600" y="46482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flipH="1" flipV="1">
            <a:off x="2057400" y="23622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flipH="1" flipV="1">
            <a:off x="2057400" y="45720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Abgerundetes Rechteck 3"/>
          <p:cNvSpPr/>
          <p:nvPr/>
        </p:nvSpPr>
        <p:spPr bwMode="auto">
          <a:xfrm>
            <a:off x="1219200" y="1752600"/>
            <a:ext cx="1676400" cy="22860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4" name="Gerade Verbindung 83"/>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Abgerundetes Rechteck 82"/>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2849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Variante 3</a:t>
            </a:r>
            <a:br>
              <a:rPr lang="de-DE" altLang="de-DE" dirty="0" smtClean="0"/>
            </a:br>
            <a:r>
              <a:rPr lang="de-DE" dirty="0"/>
              <a:t>1 Transistor EEPROM (</a:t>
            </a:r>
            <a:r>
              <a:rPr lang="en-US" dirty="0"/>
              <a:t>erase based on tunnel effect, program based on hot carriers injection</a:t>
            </a:r>
            <a:r>
              <a:rPr lang="de-DE" dirty="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121</a:t>
            </a:fld>
            <a:endParaRPr lang="de-DE" altLang="de-DE"/>
          </a:p>
        </p:txBody>
      </p:sp>
    </p:spTree>
    <p:extLst>
      <p:ext uri="{BB962C8B-B14F-4D97-AF65-F5344CB8AC3E}">
        <p14:creationId xmlns:p14="http://schemas.microsoft.com/office/powerpoint/2010/main" val="70106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122</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Abgerundetes Rechteck 80"/>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3" name="Abgerundetes Rechteck 82"/>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4" name="Abgerundetes Rechteck 83"/>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5" name="Abgerundetes Rechteck 84"/>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447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123</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Abgerundetes Rechteck 80"/>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3" name="Abgerundetes Rechteck 82"/>
          <p:cNvSpPr/>
          <p:nvPr/>
        </p:nvSpPr>
        <p:spPr bwMode="auto">
          <a:xfrm>
            <a:off x="3352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4" name="Abgerundetes Rechteck 83"/>
          <p:cNvSpPr/>
          <p:nvPr/>
        </p:nvSpPr>
        <p:spPr bwMode="auto">
          <a:xfrm>
            <a:off x="3352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5" name="Abgerundetes Rechteck 84"/>
          <p:cNvSpPr/>
          <p:nvPr/>
        </p:nvSpPr>
        <p:spPr bwMode="auto">
          <a:xfrm>
            <a:off x="1828800" y="5181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438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962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 name="Gruppieren 81"/>
          <p:cNvGrpSpPr/>
          <p:nvPr/>
        </p:nvGrpSpPr>
        <p:grpSpPr>
          <a:xfrm>
            <a:off x="1981200" y="2133600"/>
            <a:ext cx="457200" cy="838200"/>
            <a:chOff x="1981200" y="2133600"/>
            <a:chExt cx="457200" cy="838200"/>
          </a:xfrm>
        </p:grpSpPr>
        <p:cxnSp>
          <p:nvCxnSpPr>
            <p:cNvPr id="89" name="Gerade Verbindung 88"/>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9" name="Gruppieren 98"/>
          <p:cNvGrpSpPr/>
          <p:nvPr/>
        </p:nvGrpSpPr>
        <p:grpSpPr>
          <a:xfrm>
            <a:off x="3505200" y="2133600"/>
            <a:ext cx="457200" cy="838200"/>
            <a:chOff x="1981200" y="2133600"/>
            <a:chExt cx="457200" cy="838200"/>
          </a:xfrm>
        </p:grpSpPr>
        <p:cxnSp>
          <p:nvCxnSpPr>
            <p:cNvPr id="102" name="Gerade Verbindung 101"/>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7" name="Gruppieren 116"/>
          <p:cNvGrpSpPr/>
          <p:nvPr/>
        </p:nvGrpSpPr>
        <p:grpSpPr>
          <a:xfrm>
            <a:off x="3505200" y="4343400"/>
            <a:ext cx="457200" cy="838200"/>
            <a:chOff x="1981200" y="2133600"/>
            <a:chExt cx="457200" cy="838200"/>
          </a:xfrm>
        </p:grpSpPr>
        <p:cxnSp>
          <p:nvCxnSpPr>
            <p:cNvPr id="118" name="Gerade Verbindung 117"/>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4" name="Gruppieren 123"/>
          <p:cNvGrpSpPr/>
          <p:nvPr/>
        </p:nvGrpSpPr>
        <p:grpSpPr>
          <a:xfrm>
            <a:off x="1981200" y="4343400"/>
            <a:ext cx="457200" cy="838200"/>
            <a:chOff x="1981200" y="2133600"/>
            <a:chExt cx="457200" cy="838200"/>
          </a:xfrm>
        </p:grpSpPr>
        <p:cxnSp>
          <p:nvCxnSpPr>
            <p:cNvPr id="125" name="Gerade Verbindung 124"/>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884675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124</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438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962400" y="1371600"/>
            <a:ext cx="0" cy="4724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 name="Gruppieren 81"/>
          <p:cNvGrpSpPr/>
          <p:nvPr/>
        </p:nvGrpSpPr>
        <p:grpSpPr>
          <a:xfrm>
            <a:off x="1981200" y="2133600"/>
            <a:ext cx="457200" cy="838200"/>
            <a:chOff x="1981200" y="2133600"/>
            <a:chExt cx="457200" cy="838200"/>
          </a:xfrm>
        </p:grpSpPr>
        <p:cxnSp>
          <p:nvCxnSpPr>
            <p:cNvPr id="89" name="Gerade Verbindung 88"/>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9" name="Gruppieren 98"/>
          <p:cNvGrpSpPr/>
          <p:nvPr/>
        </p:nvGrpSpPr>
        <p:grpSpPr>
          <a:xfrm>
            <a:off x="3505200" y="2133600"/>
            <a:ext cx="457200" cy="838200"/>
            <a:chOff x="1981200" y="2133600"/>
            <a:chExt cx="457200" cy="838200"/>
          </a:xfrm>
        </p:grpSpPr>
        <p:cxnSp>
          <p:nvCxnSpPr>
            <p:cNvPr id="102" name="Gerade Verbindung 101"/>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7" name="Gruppieren 116"/>
          <p:cNvGrpSpPr/>
          <p:nvPr/>
        </p:nvGrpSpPr>
        <p:grpSpPr>
          <a:xfrm>
            <a:off x="3505200" y="4343400"/>
            <a:ext cx="457200" cy="838200"/>
            <a:chOff x="1981200" y="2133600"/>
            <a:chExt cx="457200" cy="838200"/>
          </a:xfrm>
        </p:grpSpPr>
        <p:cxnSp>
          <p:nvCxnSpPr>
            <p:cNvPr id="118" name="Gerade Verbindung 117"/>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4" name="Gruppieren 123"/>
          <p:cNvGrpSpPr/>
          <p:nvPr/>
        </p:nvGrpSpPr>
        <p:grpSpPr>
          <a:xfrm>
            <a:off x="1981200" y="4343400"/>
            <a:ext cx="457200" cy="838200"/>
            <a:chOff x="1981200" y="2133600"/>
            <a:chExt cx="457200" cy="838200"/>
          </a:xfrm>
        </p:grpSpPr>
        <p:cxnSp>
          <p:nvCxnSpPr>
            <p:cNvPr id="125" name="Gerade Verbindung 124"/>
            <p:cNvCxnSpPr/>
            <p:nvPr/>
          </p:nvCxnSpPr>
          <p:spPr bwMode="auto">
            <a:xfrm>
              <a:off x="2209800" y="2590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981200" y="2971800"/>
              <a:ext cx="2286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2209800" y="2590800"/>
              <a:ext cx="0" cy="3810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2209800" y="2133600"/>
              <a:ext cx="228600" cy="0"/>
            </a:xfrm>
            <a:prstGeom prst="line">
              <a:avLst/>
            </a:prstGeom>
            <a:noFill/>
            <a:ln w="38100" cap="flat" cmpd="sng" algn="ctr">
              <a:solidFill>
                <a:srgbClr val="FF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286000"/>
              <a:ext cx="0" cy="3048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2133600"/>
              <a:ext cx="0" cy="1524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58668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125</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6759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126</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2438400" y="1371600"/>
            <a:ext cx="0" cy="472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609600" y="2895600"/>
            <a:ext cx="61722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a:off x="1600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1600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3124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124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1752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3276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1743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127</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2438400" y="1371600"/>
            <a:ext cx="0" cy="4724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609600" y="2895600"/>
            <a:ext cx="6172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a:off x="1600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1600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3124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124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1752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3276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mit Pfeil 82"/>
          <p:cNvCxnSpPr/>
          <p:nvPr/>
        </p:nvCxnSpPr>
        <p:spPr bwMode="auto">
          <a:xfrm>
            <a:off x="2209800" y="2514600"/>
            <a:ext cx="0" cy="1219200"/>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mit Pfeil 83"/>
          <p:cNvCxnSpPr/>
          <p:nvPr/>
        </p:nvCxnSpPr>
        <p:spPr bwMode="auto">
          <a:xfrm flipH="1">
            <a:off x="1981200" y="3048000"/>
            <a:ext cx="228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6339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128</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2438400" y="1371600"/>
            <a:ext cx="0" cy="472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609600" y="2895600"/>
            <a:ext cx="61722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a:off x="1600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1600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3124200" y="2895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124200" y="3200400"/>
            <a:ext cx="1524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1752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3276600" y="2971800"/>
            <a:ext cx="0" cy="4572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mit Pfeil 82"/>
          <p:cNvCxnSpPr/>
          <p:nvPr/>
        </p:nvCxnSpPr>
        <p:spPr bwMode="auto">
          <a:xfrm>
            <a:off x="2209800" y="2514600"/>
            <a:ext cx="0" cy="1219200"/>
          </a:xfrm>
          <a:prstGeom prst="straightConnector1">
            <a:avLst/>
          </a:prstGeom>
          <a:noFill/>
          <a:ln w="254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mit Pfeil 83"/>
          <p:cNvCxnSpPr/>
          <p:nvPr/>
        </p:nvCxnSpPr>
        <p:spPr bwMode="auto">
          <a:xfrm flipH="1">
            <a:off x="1981200" y="3048000"/>
            <a:ext cx="228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Abgerundetes Rechteck 84"/>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9" name="Gerade Verbindung 88"/>
          <p:cNvCxnSpPr/>
          <p:nvPr/>
        </p:nvCxnSpPr>
        <p:spPr bwMode="auto">
          <a:xfrm>
            <a:off x="2438400" y="1371600"/>
            <a:ext cx="0" cy="4724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609600" y="2895600"/>
            <a:ext cx="6172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9264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1 Transistor EEPROM (</a:t>
            </a:r>
            <a:r>
              <a:rPr lang="en-US" dirty="0"/>
              <a:t>erase </a:t>
            </a:r>
            <a:r>
              <a:rPr lang="en-US" dirty="0" smtClean="0"/>
              <a:t>based </a:t>
            </a:r>
            <a:r>
              <a:rPr lang="en-US" dirty="0"/>
              <a:t>on tunnel </a:t>
            </a:r>
            <a:r>
              <a:rPr lang="en-US" dirty="0" smtClean="0"/>
              <a:t>effect, program based on hot carriers injection</a:t>
            </a:r>
            <a:r>
              <a:rPr lang="de-DE" dirty="0" smtClean="0"/>
              <a:t>)</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129</a:t>
            </a:fld>
            <a:endParaRPr lang="de-DE" altLang="de-DE"/>
          </a:p>
        </p:txBody>
      </p:sp>
      <p:cxnSp>
        <p:nvCxnSpPr>
          <p:cNvPr id="27" name="Gerade Verbindung 26"/>
          <p:cNvCxnSpPr/>
          <p:nvPr/>
        </p:nvCxnSpPr>
        <p:spPr bwMode="auto">
          <a:xfrm>
            <a:off x="2438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3962400" y="1371600"/>
            <a:ext cx="0" cy="472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uppieren 11"/>
          <p:cNvGrpSpPr/>
          <p:nvPr/>
        </p:nvGrpSpPr>
        <p:grpSpPr>
          <a:xfrm>
            <a:off x="1600200" y="2133600"/>
            <a:ext cx="838200" cy="1676400"/>
            <a:chOff x="7010400" y="2819400"/>
            <a:chExt cx="838200" cy="1676400"/>
          </a:xfrm>
        </p:grpSpPr>
        <p:cxnSp>
          <p:nvCxnSpPr>
            <p:cNvPr id="100" name="Gerade Verbindung 99"/>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3" name="Gruppieren 92"/>
          <p:cNvGrpSpPr/>
          <p:nvPr/>
        </p:nvGrpSpPr>
        <p:grpSpPr>
          <a:xfrm>
            <a:off x="3124200" y="2133600"/>
            <a:ext cx="838200" cy="1676400"/>
            <a:chOff x="7010400" y="2819400"/>
            <a:chExt cx="838200" cy="1676400"/>
          </a:xfrm>
        </p:grpSpPr>
        <p:cxnSp>
          <p:nvCxnSpPr>
            <p:cNvPr id="95" name="Gerade Verbindung 94"/>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Abgerundetes Rechteck 15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56" name="Gerade Verbindung 15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8" name="Gruppieren 157"/>
          <p:cNvGrpSpPr/>
          <p:nvPr/>
        </p:nvGrpSpPr>
        <p:grpSpPr>
          <a:xfrm>
            <a:off x="3124200" y="4343400"/>
            <a:ext cx="838200" cy="1676400"/>
            <a:chOff x="7010400" y="2819400"/>
            <a:chExt cx="838200" cy="1676400"/>
          </a:xfrm>
        </p:grpSpPr>
        <p:cxnSp>
          <p:nvCxnSpPr>
            <p:cNvPr id="159" name="Gerade Verbindung 158"/>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Abgerundetes Rechteck 169"/>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71" name="Gerade Verbindung 170"/>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a:off x="1600200" y="4343400"/>
            <a:ext cx="838200" cy="1676400"/>
            <a:chOff x="7010400" y="2819400"/>
            <a:chExt cx="838200" cy="1676400"/>
          </a:xfrm>
        </p:grpSpPr>
        <p:cxnSp>
          <p:nvCxnSpPr>
            <p:cNvPr id="174" name="Gerade Verbindung 173"/>
            <p:cNvCxnSpPr/>
            <p:nvPr/>
          </p:nvCxnSpPr>
          <p:spPr bwMode="auto">
            <a:xfrm>
              <a:off x="7620000" y="2819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7620000" y="3276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73914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7391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7391400" y="4114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7620000" y="3276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7620000" y="4114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7162800" y="3657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7620000" y="2819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848600" y="2819400"/>
              <a:ext cx="0" cy="1524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a:off x="7467600" y="4495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Abgerundetes Rechteck 184"/>
            <p:cNvSpPr/>
            <p:nvPr/>
          </p:nvSpPr>
          <p:spPr bwMode="auto">
            <a:xfrm>
              <a:off x="7239000" y="3657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86" name="Gerade Verbindung 185"/>
            <p:cNvCxnSpPr/>
            <p:nvPr/>
          </p:nvCxnSpPr>
          <p:spPr bwMode="auto">
            <a:xfrm flipH="1">
              <a:off x="7010400" y="3886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7010400" y="3581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Gerade Verbindung 76"/>
          <p:cNvCxnSpPr/>
          <p:nvPr/>
        </p:nvCxnSpPr>
        <p:spPr bwMode="auto">
          <a:xfrm>
            <a:off x="609600" y="28956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609600" y="5105400"/>
            <a:ext cx="6172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37338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a:off x="3733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2209800" y="4572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Abgerundetes Rechteck 72"/>
          <p:cNvSpPr/>
          <p:nvPr/>
        </p:nvSpPr>
        <p:spPr bwMode="auto">
          <a:xfrm>
            <a:off x="1828800" y="2971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48600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61"/>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feld 62"/>
          <p:cNvSpPr txBox="1"/>
          <p:nvPr/>
        </p:nvSpPr>
        <p:spPr>
          <a:xfrm>
            <a:off x="6248400" y="3581400"/>
            <a:ext cx="269626" cy="276999"/>
          </a:xfrm>
          <a:prstGeom prst="rect">
            <a:avLst/>
          </a:prstGeom>
          <a:noFill/>
        </p:spPr>
        <p:txBody>
          <a:bodyPr wrap="none" rtlCol="0">
            <a:spAutoFit/>
          </a:bodyPr>
          <a:lstStyle/>
          <a:p>
            <a:r>
              <a:rPr lang="de-DE" dirty="0" smtClean="0"/>
              <a:t>1</a:t>
            </a:r>
            <a:endParaRPr lang="de-DE" dirty="0"/>
          </a:p>
        </p:txBody>
      </p:sp>
      <p:sp>
        <p:nvSpPr>
          <p:cNvPr id="64" name="Textfeld 63"/>
          <p:cNvSpPr txBox="1"/>
          <p:nvPr/>
        </p:nvSpPr>
        <p:spPr>
          <a:xfrm>
            <a:off x="1676400" y="34290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411701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FLASH Speicher</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130</a:t>
            </a:fld>
            <a:endParaRPr lang="de-DE" altLang="de-DE"/>
          </a:p>
        </p:txBody>
      </p:sp>
    </p:spTree>
    <p:extLst>
      <p:ext uri="{BB962C8B-B14F-4D97-AF65-F5344CB8AC3E}">
        <p14:creationId xmlns:p14="http://schemas.microsoft.com/office/powerpoint/2010/main" val="52792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5078313"/>
          </a:xfrm>
          <a:prstGeom prst="rect">
            <a:avLst/>
          </a:prstGeom>
          <a:noFill/>
        </p:spPr>
        <p:txBody>
          <a:bodyPr wrap="square" rtlCol="0">
            <a:spAutoFit/>
          </a:bodyPr>
          <a:lstStyle/>
          <a:p>
            <a:pPr algn="l"/>
            <a:r>
              <a:rPr lang="en-US" dirty="0"/>
              <a:t>Flash is a very popular term when it comes to storage </a:t>
            </a:r>
            <a:r>
              <a:rPr lang="en-US" dirty="0">
                <a:hlinkClick r:id="rId3" tooltip="MEDIA VS MEDIUM"/>
              </a:rPr>
              <a:t>media</a:t>
            </a:r>
            <a:r>
              <a:rPr lang="en-US" dirty="0"/>
              <a:t> as it is used by portable devices like phones, tablets, and media players. </a:t>
            </a:r>
            <a:r>
              <a:rPr lang="en-US" b="1" dirty="0"/>
              <a:t>Flash actually is an offspring of EEPROM</a:t>
            </a:r>
            <a:r>
              <a:rPr lang="en-US" dirty="0"/>
              <a:t>, which stands for Electrically Erasable Programmable Read-Only Memory. </a:t>
            </a:r>
            <a:r>
              <a:rPr lang="en-US" dirty="0">
                <a:solidFill>
                  <a:srgbClr val="FF0000"/>
                </a:solidFill>
              </a:rPr>
              <a:t>The main difference between EEPROM and Flash is the type of logic gates that they use. While EEPROM uses the faster NOR (a combination of Not and OR), Flash uses the slower NAND (Not and AND) type.</a:t>
            </a:r>
            <a:r>
              <a:rPr lang="en-US" dirty="0"/>
              <a:t> The NOR type is a lot faster than the NAND type but there is the matter of affordability as the former is significantly more expensive than the NAND type</a:t>
            </a:r>
            <a:r>
              <a:rPr lang="en-US" dirty="0" smtClean="0"/>
              <a:t>.</a:t>
            </a:r>
            <a:endParaRPr lang="en-US" dirty="0"/>
          </a:p>
          <a:p>
            <a:pPr algn="l"/>
            <a:r>
              <a:rPr lang="en-US" dirty="0"/>
              <a:t>Another advantage of EEPROM over Flash is in how you can access and erase the stored data. EEPROM can access and erase the data byte-wise or a byte at a time. In comparison, Flash can only do so block-wise. In order to simplify the whole thing, individual bytes are grouped into a smaller number of blocks, which can have thousands of bytes in each block. This is a bit problematic when you only want to read or write to a single byte at a time; which is what’s typically needed in executing the code of a program. This is a reason why Flash cannot be used in electronic circuits that require byte-wise access to data. Data in Flash can also be executed, but it needs to be read as a whole and loaded into RAM beforehand. </a:t>
            </a:r>
            <a:endParaRPr lang="en-US" dirty="0" smtClean="0"/>
          </a:p>
          <a:p>
            <a:pPr algn="l"/>
            <a:r>
              <a:rPr lang="en-US" dirty="0"/>
              <a:t>EEPROM was designed to be read a lot more than it is written. This is in-line with programming for electronic circuits where you write to the chip a number of times while </a:t>
            </a:r>
            <a:r>
              <a:rPr lang="en-US" dirty="0">
                <a:hlinkClick r:id="rId4" tooltip="TESTING VS QUALITY ASSURANCE"/>
              </a:rPr>
              <a:t>testing</a:t>
            </a:r>
            <a:r>
              <a:rPr lang="en-US" dirty="0"/>
              <a:t> the program. Then, it is stored for good, only to be read every time the data is needed. This is not very suitable for storage media where data is routinely written and read</a:t>
            </a:r>
            <a:r>
              <a:rPr lang="en-US" dirty="0" smtClean="0"/>
              <a:t>.</a:t>
            </a:r>
          </a:p>
          <a:p>
            <a:pPr algn="l"/>
            <a:r>
              <a:rPr lang="en-US" dirty="0"/>
              <a:t>In typical use, Flash is used mainly to refer to storage media and can range anywhere from a GB to hundreds of GB. In contrast, EEPROM is usually reserved for permanent code storage in electronic chips. Typical values range from kilobytes to a couple of megabytes.</a:t>
            </a:r>
            <a:br>
              <a:rPr lang="en-US" dirty="0"/>
            </a:br>
            <a:r>
              <a:rPr lang="en-US" dirty="0"/>
              <a:t>Summary:</a:t>
            </a:r>
          </a:p>
          <a:p>
            <a:pPr algn="l"/>
            <a:r>
              <a:rPr lang="en-US" b="1" dirty="0"/>
              <a:t>1.Flash is just one type of EEPROM</a:t>
            </a:r>
            <a:br>
              <a:rPr lang="en-US" b="1" dirty="0"/>
            </a:br>
            <a:r>
              <a:rPr lang="en-US" b="1" dirty="0"/>
              <a:t>2.Flash uses NAND type memory while EEPROM uses NOR type</a:t>
            </a:r>
            <a:br>
              <a:rPr lang="en-US" b="1" dirty="0"/>
            </a:br>
            <a:r>
              <a:rPr lang="en-US" b="1" dirty="0"/>
              <a:t>3.Flash is block-wise erasable while EEPROM is byte-wise erasable</a:t>
            </a:r>
            <a:br>
              <a:rPr lang="en-US" b="1" dirty="0"/>
            </a:br>
            <a:r>
              <a:rPr lang="en-US" b="1" dirty="0"/>
              <a:t>4.Flash is constantly rewritten while other EEPROMs are seldom rewritten</a:t>
            </a:r>
            <a:br>
              <a:rPr lang="en-US" b="1" dirty="0"/>
            </a:br>
            <a:r>
              <a:rPr lang="en-US" b="1" dirty="0"/>
              <a:t>5.Flash is when large amounts are needed while EEPROM is used when only small amounts are </a:t>
            </a:r>
            <a:r>
              <a:rPr lang="en-US" b="1" dirty="0" smtClean="0"/>
              <a:t>needed</a:t>
            </a:r>
            <a:endParaRPr lang="de-DE" b="1" dirty="0" smtClean="0">
              <a:latin typeface="Arial" pitchFamily="34" charset="0"/>
              <a:cs typeface="Arial" pitchFamily="34" charset="0"/>
            </a:endParaRPr>
          </a:p>
        </p:txBody>
      </p:sp>
      <p:sp>
        <p:nvSpPr>
          <p:cNvPr id="3" name="Titel 2"/>
          <p:cNvSpPr>
            <a:spLocks noGrp="1"/>
          </p:cNvSpPr>
          <p:nvPr>
            <p:ph type="title"/>
          </p:nvPr>
        </p:nvSpPr>
        <p:spPr/>
        <p:txBody>
          <a:bodyPr/>
          <a:lstStyle/>
          <a:p>
            <a:endParaRPr lang="de-DE"/>
          </a:p>
        </p:txBody>
      </p:sp>
    </p:spTree>
    <p:extLst>
      <p:ext uri="{BB962C8B-B14F-4D97-AF65-F5344CB8AC3E}">
        <p14:creationId xmlns:p14="http://schemas.microsoft.com/office/powerpoint/2010/main" val="82820058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6001643"/>
          </a:xfrm>
          <a:prstGeom prst="rect">
            <a:avLst/>
          </a:prstGeom>
          <a:noFill/>
        </p:spPr>
        <p:txBody>
          <a:bodyPr wrap="square" rtlCol="0">
            <a:spAutoFit/>
          </a:bodyPr>
          <a:lstStyle/>
          <a:p>
            <a:pPr algn="l"/>
            <a:r>
              <a:rPr lang="de-DE" dirty="0"/>
              <a:t>Der Mechanismus, der die Elektronen durch die isolierende Oxidschicht passieren lässt, wird </a:t>
            </a:r>
            <a:r>
              <a:rPr lang="de-DE" b="1" dirty="0"/>
              <a:t>Fowler-Nordheim-</a:t>
            </a:r>
            <a:r>
              <a:rPr lang="de-DE" b="1" dirty="0">
                <a:hlinkClick r:id="rId3" tooltip="Tunneleffekt"/>
              </a:rPr>
              <a:t>Tunneleffekt</a:t>
            </a:r>
            <a:r>
              <a:rPr lang="de-DE" b="1" dirty="0"/>
              <a:t> </a:t>
            </a:r>
            <a:r>
              <a:rPr lang="de-DE" dirty="0"/>
              <a:t>genannt (nach ihren ersten Erforschern), d. h. bei einem Flashspeicher handelt es sich um die Anwendung eines nur </a:t>
            </a:r>
            <a:r>
              <a:rPr lang="de-DE" dirty="0">
                <a:hlinkClick r:id="rId4" tooltip="Quantenmechanik"/>
              </a:rPr>
              <a:t>quantenmechanisch</a:t>
            </a:r>
            <a:r>
              <a:rPr lang="de-DE" dirty="0"/>
              <a:t> deutbaren Effekts. Um die Wahrscheinlichkeit, dass Elektronen zum Floating-Gate tunneln, zu erhöhen, wird oft das Verfahren </a:t>
            </a:r>
            <a:r>
              <a:rPr lang="de-DE" b="1" dirty="0"/>
              <a:t>CHE (engl. </a:t>
            </a:r>
            <a:r>
              <a:rPr lang="de-DE" b="1" i="1" dirty="0" err="1"/>
              <a:t>channel</a:t>
            </a:r>
            <a:r>
              <a:rPr lang="de-DE" b="1" i="1" dirty="0"/>
              <a:t> </a:t>
            </a:r>
            <a:r>
              <a:rPr lang="de-DE" b="1" i="1" dirty="0" err="1"/>
              <a:t>hot</a:t>
            </a:r>
            <a:r>
              <a:rPr lang="de-DE" b="1" i="1" dirty="0"/>
              <a:t> </a:t>
            </a:r>
            <a:r>
              <a:rPr lang="de-DE" b="1" i="1" dirty="0" err="1"/>
              <a:t>electron</a:t>
            </a:r>
            <a:r>
              <a:rPr lang="de-DE" b="1" dirty="0"/>
              <a:t>) </a:t>
            </a:r>
            <a:r>
              <a:rPr lang="de-DE" dirty="0"/>
              <a:t>verwendet: Die Elektronen werden durch Anlegen einer Spannung über dem Kanal, also zwischen Drain und Source, beschleunigt und dadurch auf ein höheres Energieniveau (daher engl. </a:t>
            </a:r>
            <a:r>
              <a:rPr lang="de-DE" i="1" dirty="0" err="1"/>
              <a:t>hot</a:t>
            </a:r>
            <a:r>
              <a:rPr lang="de-DE" dirty="0"/>
              <a:t>) gehoben, wodurch sie schon bei geringeren Spannungen (typischerweise 10 V) zwischen Gate und Kanal zum Floating-Gate tunneln</a:t>
            </a:r>
            <a:r>
              <a:rPr lang="de-DE" dirty="0" smtClean="0"/>
              <a:t>.</a:t>
            </a:r>
          </a:p>
          <a:p>
            <a:pPr algn="l"/>
            <a:r>
              <a:rPr lang="de-DE" dirty="0"/>
              <a:t>Ein Flash-Speicher besteht aus einer bestimmten, von der Speichergröße abhängigen Anzahl einzelner Speicherelemente. Die </a:t>
            </a:r>
            <a:r>
              <a:rPr lang="de-DE" dirty="0">
                <a:hlinkClick r:id="rId5" tooltip="Byte"/>
              </a:rPr>
              <a:t>Bytes</a:t>
            </a:r>
            <a:r>
              <a:rPr lang="de-DE" dirty="0"/>
              <a:t> oder </a:t>
            </a:r>
            <a:r>
              <a:rPr lang="de-DE" dirty="0">
                <a:hlinkClick r:id="rId6" tooltip="Datenwort"/>
              </a:rPr>
              <a:t>Worte</a:t>
            </a:r>
            <a:r>
              <a:rPr lang="de-DE" dirty="0"/>
              <a:t> (typisch durchaus bis 64 Bit) können einzeln adressiert werden. </a:t>
            </a:r>
            <a:r>
              <a:rPr lang="de-DE" dirty="0">
                <a:solidFill>
                  <a:srgbClr val="FF0000"/>
                </a:solidFill>
              </a:rPr>
              <a:t>Dabei können sie in einigen Architekturen auch einzeln geschrieben werden, wogegen bei anderen nur größere Datenmengen auf einmal programmiert werden können. In der Regel ist die entgegengesetzte Operation, das Löschen, aber nur in größeren Einheiten, sogenannten Sektoren (meistens ein Viertel, Achtel, Sechzehntel usw. der Gesamtspeicherkapazität) möglich</a:t>
            </a:r>
            <a:r>
              <a:rPr lang="de-DE" dirty="0" smtClean="0">
                <a:solidFill>
                  <a:srgbClr val="FF0000"/>
                </a:solidFill>
              </a:rPr>
              <a:t>.</a:t>
            </a:r>
          </a:p>
          <a:p>
            <a:pPr algn="l"/>
            <a:r>
              <a:rPr lang="de-DE" b="1" dirty="0"/>
              <a:t>Flash-Speicher haben eine begrenzte Lebensdauer, die in einer maximalen Anzahl an Löschzyklen angegeben wird (10.000 bis 100.000 Zyklen für NOR-Flash und bis zu zwei Millionen für NAND-Flash). </a:t>
            </a:r>
            <a:r>
              <a:rPr lang="de-DE" dirty="0"/>
              <a:t>Dies entspricht gleichzeitig der maximalen Anzahl Schreibzyklen, da der Speicher jeweils blockweise gelöscht werden muss, bevor er wieder beschrieben werden kann. Diese </a:t>
            </a:r>
            <a:r>
              <a:rPr lang="de-DE" dirty="0" err="1"/>
              <a:t>Zyklenzahl</a:t>
            </a:r>
            <a:r>
              <a:rPr lang="de-DE" dirty="0"/>
              <a:t> wird </a:t>
            </a:r>
            <a:r>
              <a:rPr lang="de-DE" dirty="0" err="1">
                <a:hlinkClick r:id="rId7" tooltip="Endurance (NVRAM)"/>
              </a:rPr>
              <a:t>Endurance</a:t>
            </a:r>
            <a:r>
              <a:rPr lang="de-DE" dirty="0"/>
              <a:t> (Beständigkeit) genannt. Verantwortlich für diese begrenzte Lebensdauer ist das Auftreten von Schäden in der Oxidschicht im Bereich des Floating-Gates, was das Abfließen der Ladung bewirkt.</a:t>
            </a:r>
            <a:r>
              <a:rPr lang="de-DE" baseline="30000" dirty="0">
                <a:hlinkClick r:id="rId8"/>
              </a:rPr>
              <a:t>[3]</a:t>
            </a:r>
            <a:endParaRPr lang="de-DE" dirty="0"/>
          </a:p>
          <a:p>
            <a:pPr algn="l"/>
            <a:r>
              <a:rPr lang="de-DE" dirty="0"/>
              <a:t>Eine andere wichtige Kenngröße ist die Zeit der fehlerfreien Datenhaltung, die </a:t>
            </a:r>
            <a:r>
              <a:rPr lang="de-DE" dirty="0">
                <a:hlinkClick r:id="rId9" tooltip="Retention (NVRAM)"/>
              </a:rPr>
              <a:t>Retention</a:t>
            </a:r>
            <a:r>
              <a:rPr lang="de-DE" dirty="0"/>
              <a:t>.</a:t>
            </a:r>
          </a:p>
          <a:p>
            <a:pPr algn="l"/>
            <a:r>
              <a:rPr lang="de-DE" dirty="0"/>
              <a:t>Ein weiterer Nachteil ist, dass der Schreibzugriff bei Flash-Speicher erheblich langsamer erfolgt als der Lesezugriff. Zusätzliche Verzögerungen können dadurch entstehen, dass immer nur ganze Blöcke gelöscht werden können</a:t>
            </a:r>
            <a:r>
              <a:rPr lang="de-DE" dirty="0" smtClean="0"/>
              <a:t>.</a:t>
            </a:r>
          </a:p>
          <a:p>
            <a:pPr algn="l"/>
            <a:r>
              <a:rPr lang="de-DE" dirty="0"/>
              <a:t>Der Flash-Speicher speichert seine Informationen auf dem Floating-Gate. Bei einem Löschzyklus durchtunneln die Elektronen die Oxidschicht. </a:t>
            </a:r>
            <a:r>
              <a:rPr lang="de-DE" b="1" dirty="0"/>
              <a:t>Dafür sind hohe Spannungen erforderlich. Dadurch wird bei jedem Löschvorgang die Oxidschicht, die das Floating-Gate umgibt, ein klein wenig beschädigt (Degeneration). </a:t>
            </a:r>
            <a:r>
              <a:rPr lang="de-DE" dirty="0"/>
              <a:t>Irgendwann ist die Isolation durch die Oxidschicht nicht mehr gegeben, die Elektronen bleiben nicht mehr auf dem Floating-Gate gefangen, und die auf der Speicherzelle gespeicherte Information geht verloren. Der Defekt einer einzelnen Zelle macht einen Flash-Speicher jedoch noch lange nicht unbrauchbar.</a:t>
            </a:r>
          </a:p>
          <a:p>
            <a:pPr algn="l"/>
            <a:endParaRPr lang="de-DE" dirty="0" smtClean="0">
              <a:latin typeface="Arial" pitchFamily="34" charset="0"/>
              <a:cs typeface="Arial" pitchFamily="34" charset="0"/>
            </a:endParaRPr>
          </a:p>
        </p:txBody>
      </p:sp>
      <p:sp>
        <p:nvSpPr>
          <p:cNvPr id="3" name="Titel 2"/>
          <p:cNvSpPr>
            <a:spLocks noGrp="1"/>
          </p:cNvSpPr>
          <p:nvPr>
            <p:ph type="title"/>
          </p:nvPr>
        </p:nvSpPr>
        <p:spPr/>
        <p:txBody>
          <a:bodyPr/>
          <a:lstStyle/>
          <a:p>
            <a:endParaRPr lang="de-DE"/>
          </a:p>
        </p:txBody>
      </p:sp>
    </p:spTree>
    <p:extLst>
      <p:ext uri="{BB962C8B-B14F-4D97-AF65-F5344CB8AC3E}">
        <p14:creationId xmlns:p14="http://schemas.microsoft.com/office/powerpoint/2010/main" val="149381698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1015663"/>
          </a:xfrm>
          <a:prstGeom prst="rect">
            <a:avLst/>
          </a:prstGeom>
          <a:noFill/>
        </p:spPr>
        <p:txBody>
          <a:bodyPr wrap="square" rtlCol="0">
            <a:spAutoFit/>
          </a:bodyPr>
          <a:lstStyle/>
          <a:p>
            <a:pPr algn="l"/>
            <a:r>
              <a:rPr lang="de-DE" dirty="0"/>
              <a:t>Als nichtflüchtiges Speichermedium steht der Flash-Speicher in Konkurrenz vor allem zu Festplatten und optischen Speichern wie </a:t>
            </a:r>
            <a:r>
              <a:rPr lang="de-DE" dirty="0">
                <a:hlinkClick r:id="rId3" tooltip="DVD"/>
              </a:rPr>
              <a:t>DVDs</a:t>
            </a:r>
            <a:r>
              <a:rPr lang="de-DE" dirty="0"/>
              <a:t> und </a:t>
            </a:r>
            <a:r>
              <a:rPr lang="de-DE" dirty="0">
                <a:hlinkClick r:id="rId4" tooltip="Blu-ray Disc"/>
              </a:rPr>
              <a:t>Blu-ray-Discs</a:t>
            </a:r>
            <a:r>
              <a:rPr lang="de-DE" dirty="0"/>
              <a:t>.</a:t>
            </a:r>
          </a:p>
          <a:p>
            <a:pPr algn="l"/>
            <a:r>
              <a:rPr lang="de-DE" dirty="0"/>
              <a:t>Ein wesentlicher Vorteil liegt in der mechanischen Robustheit von Flash-Speicher. Demgegenüber sind Festplatten sehr stoßempfindlich (</a:t>
            </a:r>
            <a:r>
              <a:rPr lang="de-DE" dirty="0">
                <a:hlinkClick r:id="rId5" tooltip="Head-Crash"/>
              </a:rPr>
              <a:t>Head-Crash</a:t>
            </a:r>
            <a:r>
              <a:rPr lang="de-DE" dirty="0"/>
              <a:t>). Häufig ist die </a:t>
            </a:r>
            <a:r>
              <a:rPr lang="de-DE" dirty="0">
                <a:hlinkClick r:id="rId6" tooltip="Lebensdauer (Technik)"/>
              </a:rPr>
              <a:t>Lebensdauer</a:t>
            </a:r>
            <a:r>
              <a:rPr lang="de-DE" dirty="0"/>
              <a:t> der Steckkontakte (</a:t>
            </a:r>
            <a:r>
              <a:rPr lang="de-DE" dirty="0">
                <a:hlinkClick r:id="rId7" tooltip="USB"/>
              </a:rPr>
              <a:t>USB</a:t>
            </a:r>
            <a:r>
              <a:rPr lang="de-DE" dirty="0"/>
              <a:t>-Stecker) der </a:t>
            </a:r>
            <a:r>
              <a:rPr lang="de-DE" dirty="0">
                <a:hlinkClick r:id="rId8" tooltip="Schranke"/>
              </a:rPr>
              <a:t>limitierende Faktor</a:t>
            </a:r>
            <a:r>
              <a:rPr lang="de-DE" dirty="0"/>
              <a:t>.</a:t>
            </a:r>
            <a:endParaRPr lang="de-DE" dirty="0">
              <a:effectLst/>
            </a:endParaRPr>
          </a:p>
        </p:txBody>
      </p:sp>
      <p:sp>
        <p:nvSpPr>
          <p:cNvPr id="3" name="Titel 2"/>
          <p:cNvSpPr>
            <a:spLocks noGrp="1"/>
          </p:cNvSpPr>
          <p:nvPr>
            <p:ph type="title"/>
          </p:nvPr>
        </p:nvSpPr>
        <p:spPr/>
        <p:txBody>
          <a:bodyPr/>
          <a:lstStyle/>
          <a:p>
            <a:endParaRPr lang="de-DE"/>
          </a:p>
        </p:txBody>
      </p:sp>
    </p:spTree>
    <p:extLst>
      <p:ext uri="{BB962C8B-B14F-4D97-AF65-F5344CB8AC3E}">
        <p14:creationId xmlns:p14="http://schemas.microsoft.com/office/powerpoint/2010/main" val="204602252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Flash (http://de.slideshare.net/ruchiusha/07flash-memory-technology)</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134</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 name="Abgerundetes Rechteck 204"/>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1" name="Abgerundetes Rechteck 240"/>
          <p:cNvSpPr/>
          <p:nvPr/>
        </p:nvSpPr>
        <p:spPr bwMode="auto">
          <a:xfrm>
            <a:off x="18288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387617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135</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209800" y="5410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209800" y="1371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191000" y="5410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 name="Abgerundetes Rechteck 204"/>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191000" y="1371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990600" y="609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838200" y="5943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Abgerundetes Rechteck 145"/>
          <p:cNvSpPr/>
          <p:nvPr/>
        </p:nvSpPr>
        <p:spPr bwMode="auto">
          <a:xfrm>
            <a:off x="18288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2683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136</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209800" y="5410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209800" y="1371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191000" y="5410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191000" y="1371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990600" y="609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838200" y="5943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209800" y="4495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8194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981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4191000" y="28194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4191000" y="1981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4191000" y="44958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Abgerundetes Rechteck 149"/>
          <p:cNvSpPr/>
          <p:nvPr/>
        </p:nvSpPr>
        <p:spPr bwMode="auto">
          <a:xfrm>
            <a:off x="18288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mit Pfeil 16"/>
          <p:cNvCxnSpPr/>
          <p:nvPr/>
        </p:nvCxnSpPr>
        <p:spPr bwMode="auto">
          <a:xfrm>
            <a:off x="4267200" y="3124200"/>
            <a:ext cx="0" cy="1676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feld 18"/>
          <p:cNvSpPr txBox="1"/>
          <p:nvPr/>
        </p:nvSpPr>
        <p:spPr>
          <a:xfrm>
            <a:off x="4605753" y="5029200"/>
            <a:ext cx="269626" cy="276999"/>
          </a:xfrm>
          <a:prstGeom prst="rect">
            <a:avLst/>
          </a:prstGeom>
          <a:noFill/>
        </p:spPr>
        <p:txBody>
          <a:bodyPr wrap="none" rtlCol="0">
            <a:spAutoFit/>
          </a:bodyPr>
          <a:lstStyle/>
          <a:p>
            <a:r>
              <a:rPr lang="de-DE" dirty="0" smtClean="0"/>
              <a:t>0</a:t>
            </a:r>
            <a:endParaRPr lang="de-DE" dirty="0"/>
          </a:p>
        </p:txBody>
      </p:sp>
      <p:sp>
        <p:nvSpPr>
          <p:cNvPr id="151" name="Textfeld 150"/>
          <p:cNvSpPr txBox="1"/>
          <p:nvPr/>
        </p:nvSpPr>
        <p:spPr>
          <a:xfrm>
            <a:off x="2590800" y="5029200"/>
            <a:ext cx="269626" cy="276999"/>
          </a:xfrm>
          <a:prstGeom prst="rect">
            <a:avLst/>
          </a:prstGeom>
          <a:noFill/>
        </p:spPr>
        <p:txBody>
          <a:bodyPr wrap="none" rtlCol="0">
            <a:spAutoFit/>
          </a:bodyPr>
          <a:lstStyle/>
          <a:p>
            <a:r>
              <a:rPr lang="de-DE" dirty="0" smtClean="0"/>
              <a:t>1</a:t>
            </a:r>
            <a:endParaRPr lang="de-DE" dirty="0"/>
          </a:p>
        </p:txBody>
      </p:sp>
    </p:spTree>
    <p:extLst>
      <p:ext uri="{BB962C8B-B14F-4D97-AF65-F5344CB8AC3E}">
        <p14:creationId xmlns:p14="http://schemas.microsoft.com/office/powerpoint/2010/main" val="3942120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137</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 name="Abgerundetes Rechteck 204"/>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1" name="Abgerundetes Rechteck 240"/>
          <p:cNvSpPr/>
          <p:nvPr/>
        </p:nvSpPr>
        <p:spPr bwMode="auto">
          <a:xfrm>
            <a:off x="18288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9" name="Abgerundetes Rechteck 108"/>
          <p:cNvSpPr/>
          <p:nvPr/>
        </p:nvSpPr>
        <p:spPr bwMode="auto">
          <a:xfrm>
            <a:off x="1828800" y="45720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1" name="Abgerundetes Rechteck 110"/>
          <p:cNvSpPr/>
          <p:nvPr/>
        </p:nvSpPr>
        <p:spPr bwMode="auto">
          <a:xfrm>
            <a:off x="18288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Abgerundetes Rechteck 111"/>
          <p:cNvSpPr/>
          <p:nvPr/>
        </p:nvSpPr>
        <p:spPr bwMode="auto">
          <a:xfrm>
            <a:off x="1828800" y="20574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6" name="Abgerundetes Rechteck 145"/>
          <p:cNvSpPr/>
          <p:nvPr/>
        </p:nvSpPr>
        <p:spPr bwMode="auto">
          <a:xfrm>
            <a:off x="3810000" y="20574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7" name="Abgerundetes Rechteck 146"/>
          <p:cNvSpPr/>
          <p:nvPr/>
        </p:nvSpPr>
        <p:spPr bwMode="auto">
          <a:xfrm>
            <a:off x="38100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8" name="Abgerundetes Rechteck 147"/>
          <p:cNvSpPr/>
          <p:nvPr/>
        </p:nvSpPr>
        <p:spPr bwMode="auto">
          <a:xfrm>
            <a:off x="38100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9" name="Abgerundetes Rechteck 148"/>
          <p:cNvSpPr/>
          <p:nvPr/>
        </p:nvSpPr>
        <p:spPr bwMode="auto">
          <a:xfrm>
            <a:off x="3810000" y="45720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944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138</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 name="Abgerundetes Rechteck 204"/>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1" name="Abgerundetes Rechteck 240"/>
          <p:cNvSpPr/>
          <p:nvPr/>
        </p:nvSpPr>
        <p:spPr bwMode="auto">
          <a:xfrm>
            <a:off x="18288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09" name="Abgerundetes Rechteck 108"/>
          <p:cNvSpPr/>
          <p:nvPr/>
        </p:nvSpPr>
        <p:spPr bwMode="auto">
          <a:xfrm>
            <a:off x="1828800" y="45720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1" name="Abgerundetes Rechteck 110"/>
          <p:cNvSpPr/>
          <p:nvPr/>
        </p:nvSpPr>
        <p:spPr bwMode="auto">
          <a:xfrm>
            <a:off x="18288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Abgerundetes Rechteck 111"/>
          <p:cNvSpPr/>
          <p:nvPr/>
        </p:nvSpPr>
        <p:spPr bwMode="auto">
          <a:xfrm>
            <a:off x="1828800" y="20574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6" name="Abgerundetes Rechteck 145"/>
          <p:cNvSpPr/>
          <p:nvPr/>
        </p:nvSpPr>
        <p:spPr bwMode="auto">
          <a:xfrm>
            <a:off x="3810000" y="20574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7" name="Abgerundetes Rechteck 146"/>
          <p:cNvSpPr/>
          <p:nvPr/>
        </p:nvSpPr>
        <p:spPr bwMode="auto">
          <a:xfrm>
            <a:off x="38100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8" name="Abgerundetes Rechteck 147"/>
          <p:cNvSpPr/>
          <p:nvPr/>
        </p:nvSpPr>
        <p:spPr bwMode="auto">
          <a:xfrm>
            <a:off x="3810000" y="37338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9" name="Abgerundetes Rechteck 148"/>
          <p:cNvSpPr/>
          <p:nvPr/>
        </p:nvSpPr>
        <p:spPr bwMode="auto">
          <a:xfrm>
            <a:off x="3810000" y="45720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a:off x="1219200" y="1752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1219200" y="3429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1219200" y="4267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Gruppieren 20"/>
          <p:cNvGrpSpPr/>
          <p:nvPr/>
        </p:nvGrpSpPr>
        <p:grpSpPr>
          <a:xfrm>
            <a:off x="762000" y="2133600"/>
            <a:ext cx="5029200" cy="2895600"/>
            <a:chOff x="762000" y="2133600"/>
            <a:chExt cx="5029200" cy="2895600"/>
          </a:xfrm>
        </p:grpSpPr>
        <p:cxnSp>
          <p:nvCxnSpPr>
            <p:cNvPr id="12" name="Gerade Verbindung 11"/>
            <p:cNvCxnSpPr/>
            <p:nvPr/>
          </p:nvCxnSpPr>
          <p:spPr bwMode="auto">
            <a:xfrm>
              <a:off x="2057400" y="48006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4038600" y="48006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2057400" y="39624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a:off x="4038600" y="39624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057400" y="31242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4038600" y="31242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057400" y="22860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4038600" y="22860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4343400" y="2133600"/>
              <a:ext cx="0" cy="28956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2362200" y="2133600"/>
              <a:ext cx="0" cy="28956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flipH="1">
              <a:off x="762000" y="2133600"/>
              <a:ext cx="50292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53952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139</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 name="Abgerundetes Rechteck 204"/>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1219200" y="1752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1219200" y="3429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1219200" y="4267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Gruppieren 20"/>
          <p:cNvGrpSpPr/>
          <p:nvPr/>
        </p:nvGrpSpPr>
        <p:grpSpPr>
          <a:xfrm>
            <a:off x="762000" y="2133600"/>
            <a:ext cx="5029200" cy="2895600"/>
            <a:chOff x="762000" y="2133600"/>
            <a:chExt cx="5029200" cy="2895600"/>
          </a:xfrm>
        </p:grpSpPr>
        <p:cxnSp>
          <p:nvCxnSpPr>
            <p:cNvPr id="12" name="Gerade Verbindung 11"/>
            <p:cNvCxnSpPr/>
            <p:nvPr/>
          </p:nvCxnSpPr>
          <p:spPr bwMode="auto">
            <a:xfrm>
              <a:off x="2057400" y="48006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4038600" y="48006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2057400" y="39624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a:off x="4038600" y="39624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057400" y="31242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4038600" y="31242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057400" y="22860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4038600" y="2286000"/>
              <a:ext cx="3048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4343400" y="2133600"/>
              <a:ext cx="0" cy="28956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2362200" y="2133600"/>
              <a:ext cx="0" cy="289560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flipH="1">
              <a:off x="762000" y="2133600"/>
              <a:ext cx="50292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1" name="Abgerundetes Rechteck 160"/>
          <p:cNvSpPr/>
          <p:nvPr/>
        </p:nvSpPr>
        <p:spPr bwMode="auto">
          <a:xfrm>
            <a:off x="18288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2" name="Abgerundetes Rechteck 161"/>
          <p:cNvSpPr/>
          <p:nvPr/>
        </p:nvSpPr>
        <p:spPr bwMode="auto">
          <a:xfrm>
            <a:off x="38100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9062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reihandform 3"/>
          <p:cNvSpPr/>
          <p:nvPr/>
        </p:nvSpPr>
        <p:spPr bwMode="auto">
          <a:xfrm>
            <a:off x="5168900" y="4464722"/>
            <a:ext cx="927100" cy="932778"/>
          </a:xfrm>
          <a:custGeom>
            <a:avLst/>
            <a:gdLst>
              <a:gd name="connsiteX0" fmla="*/ 927100 w 927100"/>
              <a:gd name="connsiteY0" fmla="*/ 81878 h 932778"/>
              <a:gd name="connsiteX1" fmla="*/ 127000 w 927100"/>
              <a:gd name="connsiteY1" fmla="*/ 81878 h 932778"/>
              <a:gd name="connsiteX2" fmla="*/ 12700 w 927100"/>
              <a:gd name="connsiteY2" fmla="*/ 932778 h 932778"/>
            </a:gdLst>
            <a:ahLst/>
            <a:cxnLst>
              <a:cxn ang="0">
                <a:pos x="connsiteX0" y="connsiteY0"/>
              </a:cxn>
              <a:cxn ang="0">
                <a:pos x="connsiteX1" y="connsiteY1"/>
              </a:cxn>
              <a:cxn ang="0">
                <a:pos x="connsiteX2" y="connsiteY2"/>
              </a:cxn>
            </a:cxnLst>
            <a:rect l="l" t="t" r="r" b="b"/>
            <a:pathLst>
              <a:path w="927100" h="932778">
                <a:moveTo>
                  <a:pt x="927100" y="81878"/>
                </a:moveTo>
                <a:cubicBezTo>
                  <a:pt x="603250" y="10969"/>
                  <a:pt x="279400" y="-59939"/>
                  <a:pt x="127000" y="81878"/>
                </a:cubicBezTo>
                <a:cubicBezTo>
                  <a:pt x="-25400" y="223695"/>
                  <a:pt x="-6350" y="578236"/>
                  <a:pt x="12700" y="932778"/>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a:t>
            </a:r>
            <a:endParaRPr lang="de-DE" dirty="0"/>
          </a:p>
        </p:txBody>
      </p:sp>
      <p:cxnSp>
        <p:nvCxnSpPr>
          <p:cNvPr id="63" name="Gerade Verbindung 62"/>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4864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Erase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140</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Abgerundetes Rechteck 149"/>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151" name="Abgerundetes Rechteck 150"/>
          <p:cNvSpPr/>
          <p:nvPr/>
        </p:nvSpPr>
        <p:spPr bwMode="auto">
          <a:xfrm>
            <a:off x="18288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52" name="Abgerundetes Rechteck 151"/>
          <p:cNvSpPr/>
          <p:nvPr/>
        </p:nvSpPr>
        <p:spPr bwMode="auto">
          <a:xfrm>
            <a:off x="38100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18573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141</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Abgerundetes Rechteck 149"/>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4" name="Abgerundetes Rechteck 3"/>
          <p:cNvSpPr/>
          <p:nvPr/>
        </p:nvSpPr>
        <p:spPr bwMode="auto">
          <a:xfrm>
            <a:off x="3429000" y="2590800"/>
            <a:ext cx="990600" cy="9144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9" name="Gerade Verbindung 108"/>
          <p:cNvCxnSpPr/>
          <p:nvPr/>
        </p:nvCxnSpPr>
        <p:spPr bwMode="auto">
          <a:xfrm>
            <a:off x="8077200" y="2438400"/>
            <a:ext cx="0" cy="1981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9227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142</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209800" y="1371600"/>
            <a:ext cx="0" cy="3048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191000" y="1371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Abgerundetes Rechteck 149"/>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109" name="Abgerundetes Rechteck 108"/>
          <p:cNvSpPr/>
          <p:nvPr/>
        </p:nvSpPr>
        <p:spPr bwMode="auto">
          <a:xfrm>
            <a:off x="3429000" y="2590800"/>
            <a:ext cx="990600" cy="9144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flipH="1">
            <a:off x="4419600" y="6400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8077200" y="2438400"/>
            <a:ext cx="0" cy="1981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3716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2209800" y="9906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2209800" y="9906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2590800" y="838200"/>
            <a:ext cx="0" cy="55626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43612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143</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209800" y="1371600"/>
            <a:ext cx="0" cy="3048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508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191000" y="1371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Abgerundetes Rechteck 149"/>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109" name="Abgerundetes Rechteck 108"/>
          <p:cNvSpPr/>
          <p:nvPr/>
        </p:nvSpPr>
        <p:spPr bwMode="auto">
          <a:xfrm>
            <a:off x="3429000" y="2590800"/>
            <a:ext cx="990600" cy="9144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 name="Gerade Verbindung 6"/>
          <p:cNvCxnSpPr/>
          <p:nvPr/>
        </p:nvCxnSpPr>
        <p:spPr bwMode="auto">
          <a:xfrm flipH="1">
            <a:off x="4419600" y="6400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8077200" y="2438400"/>
            <a:ext cx="0" cy="1981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Abgerundetes Rechteck 111"/>
          <p:cNvSpPr/>
          <p:nvPr/>
        </p:nvSpPr>
        <p:spPr bwMode="auto">
          <a:xfrm>
            <a:off x="38100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87839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Flash</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144</a:t>
            </a:fld>
            <a:endParaRPr lang="de-DE" altLang="de-DE"/>
          </a:p>
        </p:txBody>
      </p:sp>
      <p:cxnSp>
        <p:nvCxnSpPr>
          <p:cNvPr id="101" name="Gerade Verbindung 100"/>
          <p:cNvCxnSpPr/>
          <p:nvPr/>
        </p:nvCxnSpPr>
        <p:spPr bwMode="auto">
          <a:xfrm>
            <a:off x="22098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19812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19812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19812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22098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2098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17526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bgerundetes Rechteck 4"/>
          <p:cNvSpPr/>
          <p:nvPr/>
        </p:nvSpPr>
        <p:spPr bwMode="auto">
          <a:xfrm>
            <a:off x="18288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 name="Gerade Verbindung 8"/>
          <p:cNvCxnSpPr/>
          <p:nvPr/>
        </p:nvCxnSpPr>
        <p:spPr bwMode="auto">
          <a:xfrm flipH="1">
            <a:off x="16002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20574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22098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19812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19812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1981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17526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bgerundetes Rechteck 91"/>
          <p:cNvSpPr/>
          <p:nvPr/>
        </p:nvSpPr>
        <p:spPr bwMode="auto">
          <a:xfrm>
            <a:off x="18288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94" name="Gerade Verbindung 93"/>
          <p:cNvCxnSpPr/>
          <p:nvPr/>
        </p:nvCxnSpPr>
        <p:spPr bwMode="auto">
          <a:xfrm flipH="1">
            <a:off x="16002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22098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9812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9812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19812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22098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17526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Abgerundetes Rechteck 113"/>
          <p:cNvSpPr/>
          <p:nvPr/>
        </p:nvSpPr>
        <p:spPr bwMode="auto">
          <a:xfrm>
            <a:off x="18288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15" name="Gerade Verbindung 114"/>
          <p:cNvCxnSpPr/>
          <p:nvPr/>
        </p:nvCxnSpPr>
        <p:spPr bwMode="auto">
          <a:xfrm flipH="1">
            <a:off x="16002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19812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19812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19812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a:off x="17526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bgerundetes Rechteck 119"/>
          <p:cNvSpPr/>
          <p:nvPr/>
        </p:nvSpPr>
        <p:spPr bwMode="auto">
          <a:xfrm>
            <a:off x="18288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21" name="Gerade Verbindung 120"/>
          <p:cNvCxnSpPr/>
          <p:nvPr/>
        </p:nvCxnSpPr>
        <p:spPr bwMode="auto">
          <a:xfrm flipH="1">
            <a:off x="16002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22098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20574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22098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2098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22098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25908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1219200" y="1524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1219200" y="1905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16002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1219200" y="27432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a:off x="16002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1219200" y="35814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16002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1219200" y="4419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16002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1219200" y="55626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4191000" y="4191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39624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a:off x="3962400" y="4572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3962400" y="5029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4191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4191000" y="5029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3733800" y="4572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Abgerundetes Rechteck 140"/>
          <p:cNvSpPr/>
          <p:nvPr/>
        </p:nvSpPr>
        <p:spPr bwMode="auto">
          <a:xfrm>
            <a:off x="3810000" y="45720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42" name="Gerade Verbindung 141"/>
          <p:cNvCxnSpPr/>
          <p:nvPr/>
        </p:nvCxnSpPr>
        <p:spPr bwMode="auto">
          <a:xfrm flipH="1">
            <a:off x="3581400" y="4800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4038600" y="54864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4191000" y="571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39624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3962400" y="3733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a:off x="39624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a:off x="3733800" y="37338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1" name="Abgerundetes Rechteck 190"/>
          <p:cNvSpPr/>
          <p:nvPr/>
        </p:nvSpPr>
        <p:spPr bwMode="auto">
          <a:xfrm>
            <a:off x="3810000" y="37338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192" name="Gerade Verbindung 191"/>
          <p:cNvCxnSpPr/>
          <p:nvPr/>
        </p:nvCxnSpPr>
        <p:spPr bwMode="auto">
          <a:xfrm flipH="1">
            <a:off x="3581400" y="3962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Gerade Verbindung 192"/>
          <p:cNvCxnSpPr/>
          <p:nvPr/>
        </p:nvCxnSpPr>
        <p:spPr bwMode="auto">
          <a:xfrm>
            <a:off x="4191000" y="2514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a:off x="39624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Gerade Verbindung 194"/>
          <p:cNvCxnSpPr/>
          <p:nvPr/>
        </p:nvCxnSpPr>
        <p:spPr bwMode="auto">
          <a:xfrm>
            <a:off x="3962400" y="2895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a:off x="3962400" y="3352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4191000" y="2514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3733800" y="28956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 name="Abgerundetes Rechteck 198"/>
          <p:cNvSpPr/>
          <p:nvPr/>
        </p:nvSpPr>
        <p:spPr bwMode="auto">
          <a:xfrm>
            <a:off x="3810000" y="28956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200" name="Gerade Verbindung 199"/>
          <p:cNvCxnSpPr/>
          <p:nvPr/>
        </p:nvCxnSpPr>
        <p:spPr bwMode="auto">
          <a:xfrm flipH="1">
            <a:off x="3581400" y="31242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3962400" y="2057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a:off x="3962400" y="2514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3733800" y="2057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flipH="1">
            <a:off x="3581400" y="228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191000" y="3352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4038600" y="1447800"/>
            <a:ext cx="1524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191000" y="1676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4191000" y="99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4191000" y="9906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572000" y="838200"/>
            <a:ext cx="0" cy="5562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581400" y="1905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581400" y="2743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a:off x="3581400" y="3581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a:off x="3581400" y="4419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p:nvPr/>
        </p:nvCxnSpPr>
        <p:spPr bwMode="auto">
          <a:xfrm>
            <a:off x="70866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Gerade Verbindung mit Pfeil 226"/>
          <p:cNvCxnSpPr/>
          <p:nvPr/>
        </p:nvCxnSpPr>
        <p:spPr bwMode="auto">
          <a:xfrm flipV="1">
            <a:off x="70866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Bogen 227"/>
          <p:cNvSpPr/>
          <p:nvPr/>
        </p:nvSpPr>
        <p:spPr bwMode="auto">
          <a:xfrm flipV="1">
            <a:off x="7010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Textfeld 228"/>
          <p:cNvSpPr txBox="1"/>
          <p:nvPr/>
        </p:nvSpPr>
        <p:spPr>
          <a:xfrm>
            <a:off x="82728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30" name="Textfeld 229"/>
          <p:cNvSpPr txBox="1"/>
          <p:nvPr/>
        </p:nvSpPr>
        <p:spPr>
          <a:xfrm>
            <a:off x="66927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231" name="Bogen 230"/>
          <p:cNvSpPr/>
          <p:nvPr/>
        </p:nvSpPr>
        <p:spPr bwMode="auto">
          <a:xfrm flipV="1">
            <a:off x="73914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2" name="Gerade Verbindung mit Pfeil 231"/>
          <p:cNvCxnSpPr/>
          <p:nvPr/>
        </p:nvCxnSpPr>
        <p:spPr bwMode="auto">
          <a:xfrm>
            <a:off x="76962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3" name="Textfeld 232"/>
          <p:cNvSpPr txBox="1"/>
          <p:nvPr/>
        </p:nvSpPr>
        <p:spPr>
          <a:xfrm>
            <a:off x="77724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20" name="Gerade Verbindung 19"/>
          <p:cNvCxnSpPr/>
          <p:nvPr/>
        </p:nvCxnSpPr>
        <p:spPr bwMode="auto">
          <a:xfrm>
            <a:off x="8077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7696200" y="2438400"/>
            <a:ext cx="0" cy="1981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flipH="1">
            <a:off x="1219200" y="6096000"/>
            <a:ext cx="45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1066800" y="59436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flipH="1">
            <a:off x="838200" y="6096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Abgerundetes Rechteck 149"/>
          <p:cNvSpPr/>
          <p:nvPr/>
        </p:nvSpPr>
        <p:spPr bwMode="auto">
          <a:xfrm>
            <a:off x="3810000" y="2057400"/>
            <a:ext cx="76200" cy="4572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4" name="Abgerundetes Rechteck 3"/>
          <p:cNvSpPr/>
          <p:nvPr/>
        </p:nvSpPr>
        <p:spPr bwMode="auto">
          <a:xfrm>
            <a:off x="3429000" y="2590800"/>
            <a:ext cx="990600" cy="914400"/>
          </a:xfrm>
          <a:prstGeom prst="round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9" name="Gerade Verbindung 108"/>
          <p:cNvCxnSpPr/>
          <p:nvPr/>
        </p:nvCxnSpPr>
        <p:spPr bwMode="auto">
          <a:xfrm>
            <a:off x="8077200" y="2438400"/>
            <a:ext cx="0" cy="198120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Abgerundetes Rechteck 110"/>
          <p:cNvSpPr/>
          <p:nvPr/>
        </p:nvSpPr>
        <p:spPr bwMode="auto">
          <a:xfrm>
            <a:off x="3810000" y="2895600"/>
            <a:ext cx="76200" cy="457200"/>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6398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b="1" dirty="0" err="1"/>
              <a:t>Ferroelectric</a:t>
            </a:r>
            <a:r>
              <a:rPr lang="de-DE" b="1" dirty="0"/>
              <a:t> RAM</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145</a:t>
            </a:fld>
            <a:endParaRPr lang="de-DE" altLang="de-DE"/>
          </a:p>
        </p:txBody>
      </p:sp>
    </p:spTree>
    <p:extLst>
      <p:ext uri="{BB962C8B-B14F-4D97-AF65-F5344CB8AC3E}">
        <p14:creationId xmlns:p14="http://schemas.microsoft.com/office/powerpoint/2010/main" val="3759245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smtClean="0">
                <a:hlinkClick r:id="rId2"/>
              </a:rPr>
              <a:t>https://en.wikipedia.org/wiki/Ferroelectric_RAM</a:t>
            </a:r>
            <a:endParaRPr lang="de-DE" sz="1200" dirty="0" smtClean="0"/>
          </a:p>
          <a:p>
            <a:r>
              <a:rPr lang="de-DE" sz="1200" dirty="0" smtClean="0"/>
              <a:t>Struktur wie DRAM aber der Kondensator ist “permanent”</a:t>
            </a:r>
          </a:p>
          <a:p>
            <a:r>
              <a:rPr lang="de-DE" sz="1200" dirty="0" smtClean="0"/>
              <a:t>Reading, </a:t>
            </a:r>
            <a:r>
              <a:rPr lang="de-DE" sz="1200" dirty="0" err="1" smtClean="0"/>
              <a:t>however</a:t>
            </a:r>
            <a:r>
              <a:rPr lang="de-DE" sz="1200" dirty="0" smtClean="0"/>
              <a:t>, </a:t>
            </a:r>
            <a:r>
              <a:rPr lang="de-DE" sz="1200" dirty="0" err="1" smtClean="0"/>
              <a:t>is</a:t>
            </a:r>
            <a:r>
              <a:rPr lang="de-DE" sz="1200" dirty="0" smtClean="0"/>
              <a:t> </a:t>
            </a:r>
            <a:r>
              <a:rPr lang="de-DE" sz="1200" dirty="0" err="1" smtClean="0"/>
              <a:t>somewhat</a:t>
            </a:r>
            <a:r>
              <a:rPr lang="de-DE" sz="1200" dirty="0" smtClean="0"/>
              <a:t> different </a:t>
            </a:r>
            <a:r>
              <a:rPr lang="de-DE" sz="1200" dirty="0" err="1" smtClean="0"/>
              <a:t>than</a:t>
            </a:r>
            <a:r>
              <a:rPr lang="de-DE" sz="1200" dirty="0" smtClean="0"/>
              <a:t> in DRAM. The </a:t>
            </a:r>
            <a:r>
              <a:rPr lang="de-DE" sz="1200" dirty="0" err="1" smtClean="0"/>
              <a:t>transistor</a:t>
            </a:r>
            <a:r>
              <a:rPr lang="de-DE" sz="1200" dirty="0" smtClean="0"/>
              <a:t> </a:t>
            </a:r>
            <a:r>
              <a:rPr lang="de-DE" sz="1200" dirty="0" err="1" smtClean="0"/>
              <a:t>forces</a:t>
            </a:r>
            <a:r>
              <a:rPr lang="de-DE" sz="1200" dirty="0" smtClean="0"/>
              <a:t> </a:t>
            </a:r>
            <a:r>
              <a:rPr lang="de-DE" sz="1200" dirty="0" err="1" smtClean="0"/>
              <a:t>the</a:t>
            </a:r>
            <a:r>
              <a:rPr lang="de-DE" sz="1200" dirty="0" smtClean="0"/>
              <a:t> </a:t>
            </a:r>
            <a:r>
              <a:rPr lang="de-DE" sz="1200" dirty="0" err="1" smtClean="0"/>
              <a:t>cell</a:t>
            </a:r>
            <a:r>
              <a:rPr lang="de-DE" sz="1200" dirty="0" smtClean="0"/>
              <a:t> </a:t>
            </a:r>
            <a:r>
              <a:rPr lang="de-DE" sz="1200" dirty="0" err="1" smtClean="0"/>
              <a:t>into</a:t>
            </a:r>
            <a:r>
              <a:rPr lang="de-DE" sz="1200" dirty="0" smtClean="0"/>
              <a:t> a </a:t>
            </a:r>
            <a:r>
              <a:rPr lang="de-DE" sz="1200" dirty="0" err="1" smtClean="0"/>
              <a:t>particular</a:t>
            </a:r>
            <a:r>
              <a:rPr lang="de-DE" sz="1200" dirty="0" smtClean="0"/>
              <a:t> </a:t>
            </a:r>
            <a:r>
              <a:rPr lang="de-DE" sz="1200" dirty="0" err="1" smtClean="0"/>
              <a:t>state</a:t>
            </a:r>
            <a:r>
              <a:rPr lang="de-DE" sz="1200" dirty="0" smtClean="0"/>
              <a:t>, </a:t>
            </a:r>
            <a:r>
              <a:rPr lang="de-DE" sz="1200" dirty="0" err="1" smtClean="0"/>
              <a:t>say</a:t>
            </a:r>
            <a:r>
              <a:rPr lang="de-DE" sz="1200" dirty="0" smtClean="0"/>
              <a:t> "0". </a:t>
            </a:r>
            <a:r>
              <a:rPr lang="de-DE" sz="1200" dirty="0" err="1" smtClean="0"/>
              <a:t>If</a:t>
            </a:r>
            <a:r>
              <a:rPr lang="de-DE" sz="1200" dirty="0" smtClean="0"/>
              <a:t> </a:t>
            </a:r>
            <a:r>
              <a:rPr lang="de-DE" sz="1200" dirty="0" err="1" smtClean="0"/>
              <a:t>the</a:t>
            </a:r>
            <a:r>
              <a:rPr lang="de-DE" sz="1200" dirty="0" smtClean="0"/>
              <a:t> </a:t>
            </a:r>
            <a:r>
              <a:rPr lang="de-DE" sz="1200" dirty="0" err="1" smtClean="0"/>
              <a:t>cell</a:t>
            </a:r>
            <a:r>
              <a:rPr lang="de-DE" sz="1200" dirty="0" smtClean="0"/>
              <a:t> </a:t>
            </a:r>
            <a:r>
              <a:rPr lang="de-DE" sz="1200" dirty="0" err="1" smtClean="0"/>
              <a:t>already</a:t>
            </a:r>
            <a:r>
              <a:rPr lang="de-DE" sz="1200" dirty="0" smtClean="0"/>
              <a:t> </a:t>
            </a:r>
            <a:r>
              <a:rPr lang="de-DE" sz="1200" dirty="0" err="1" smtClean="0"/>
              <a:t>held</a:t>
            </a:r>
            <a:r>
              <a:rPr lang="de-DE" sz="1200" dirty="0" smtClean="0"/>
              <a:t> a "0", </a:t>
            </a:r>
            <a:r>
              <a:rPr lang="de-DE" sz="1200" dirty="0" err="1" smtClean="0"/>
              <a:t>nothing</a:t>
            </a:r>
            <a:r>
              <a:rPr lang="de-DE" sz="1200" dirty="0" smtClean="0"/>
              <a:t> will happen in </a:t>
            </a:r>
            <a:r>
              <a:rPr lang="de-DE" sz="1200" dirty="0" err="1" smtClean="0"/>
              <a:t>the</a:t>
            </a:r>
            <a:r>
              <a:rPr lang="de-DE" sz="1200" dirty="0" smtClean="0"/>
              <a:t> </a:t>
            </a:r>
            <a:r>
              <a:rPr lang="de-DE" sz="1200" dirty="0" err="1" smtClean="0"/>
              <a:t>output</a:t>
            </a:r>
            <a:r>
              <a:rPr lang="de-DE" sz="1200" dirty="0" smtClean="0"/>
              <a:t> </a:t>
            </a:r>
            <a:r>
              <a:rPr lang="de-DE" sz="1200" dirty="0" err="1" smtClean="0"/>
              <a:t>lines</a:t>
            </a:r>
            <a:r>
              <a:rPr lang="de-DE" sz="1200" dirty="0" smtClean="0"/>
              <a:t>. </a:t>
            </a:r>
            <a:r>
              <a:rPr lang="de-DE" sz="1200" dirty="0" err="1" smtClean="0"/>
              <a:t>If</a:t>
            </a:r>
            <a:r>
              <a:rPr lang="de-DE" sz="1200" dirty="0" smtClean="0"/>
              <a:t> </a:t>
            </a:r>
            <a:r>
              <a:rPr lang="de-DE" sz="1200" dirty="0" err="1" smtClean="0"/>
              <a:t>the</a:t>
            </a:r>
            <a:r>
              <a:rPr lang="de-DE" sz="1200" dirty="0" smtClean="0"/>
              <a:t> </a:t>
            </a:r>
            <a:r>
              <a:rPr lang="de-DE" sz="1200" dirty="0" err="1" smtClean="0"/>
              <a:t>cell</a:t>
            </a:r>
            <a:r>
              <a:rPr lang="de-DE" sz="1200" dirty="0" smtClean="0"/>
              <a:t> </a:t>
            </a:r>
            <a:r>
              <a:rPr lang="de-DE" sz="1200" dirty="0" err="1" smtClean="0"/>
              <a:t>held</a:t>
            </a:r>
            <a:r>
              <a:rPr lang="de-DE" sz="1200" dirty="0" smtClean="0"/>
              <a:t> a "1", </a:t>
            </a:r>
            <a:r>
              <a:rPr lang="de-DE" sz="1200" dirty="0" err="1" smtClean="0"/>
              <a:t>the</a:t>
            </a:r>
            <a:r>
              <a:rPr lang="de-DE" sz="1200" dirty="0" smtClean="0"/>
              <a:t> </a:t>
            </a:r>
            <a:r>
              <a:rPr lang="de-DE" sz="1200" dirty="0" err="1" smtClean="0"/>
              <a:t>re-orientation</a:t>
            </a:r>
            <a:r>
              <a:rPr lang="de-DE" sz="1200" dirty="0" smtClean="0"/>
              <a:t> </a:t>
            </a:r>
            <a:r>
              <a:rPr lang="de-DE" sz="1200" dirty="0" err="1" smtClean="0"/>
              <a:t>of</a:t>
            </a:r>
            <a:r>
              <a:rPr lang="de-DE" sz="1200" dirty="0" smtClean="0"/>
              <a:t> </a:t>
            </a:r>
            <a:r>
              <a:rPr lang="de-DE" sz="1200" dirty="0" err="1" smtClean="0"/>
              <a:t>the</a:t>
            </a:r>
            <a:r>
              <a:rPr lang="de-DE" sz="1200" dirty="0" smtClean="0"/>
              <a:t> </a:t>
            </a:r>
            <a:r>
              <a:rPr lang="de-DE" sz="1200" dirty="0" err="1" smtClean="0"/>
              <a:t>atoms</a:t>
            </a:r>
            <a:r>
              <a:rPr lang="de-DE" sz="1200" dirty="0" smtClean="0"/>
              <a:t> in </a:t>
            </a:r>
            <a:r>
              <a:rPr lang="de-DE" sz="1200" dirty="0" err="1" smtClean="0"/>
              <a:t>the</a:t>
            </a:r>
            <a:r>
              <a:rPr lang="de-DE" sz="1200" dirty="0" smtClean="0"/>
              <a:t> film will </a:t>
            </a:r>
            <a:r>
              <a:rPr lang="de-DE" sz="1200" dirty="0" err="1" smtClean="0"/>
              <a:t>cause</a:t>
            </a:r>
            <a:r>
              <a:rPr lang="de-DE" sz="1200" dirty="0" smtClean="0"/>
              <a:t> a </a:t>
            </a:r>
            <a:r>
              <a:rPr lang="de-DE" sz="1200" dirty="0" err="1" smtClean="0"/>
              <a:t>brief</a:t>
            </a:r>
            <a:r>
              <a:rPr lang="de-DE" sz="1200" dirty="0" smtClean="0"/>
              <a:t> pulse </a:t>
            </a:r>
            <a:r>
              <a:rPr lang="de-DE" sz="1200" dirty="0" err="1" smtClean="0"/>
              <a:t>of</a:t>
            </a:r>
            <a:r>
              <a:rPr lang="de-DE" sz="1200" dirty="0" smtClean="0"/>
              <a:t> </a:t>
            </a:r>
            <a:r>
              <a:rPr lang="de-DE" sz="1200" dirty="0" err="1" smtClean="0"/>
              <a:t>current</a:t>
            </a:r>
            <a:r>
              <a:rPr lang="de-DE" sz="1200" dirty="0" smtClean="0"/>
              <a:t> in </a:t>
            </a:r>
            <a:r>
              <a:rPr lang="de-DE" sz="1200" dirty="0" err="1" smtClean="0"/>
              <a:t>the</a:t>
            </a:r>
            <a:r>
              <a:rPr lang="de-DE" sz="1200" dirty="0" smtClean="0"/>
              <a:t> </a:t>
            </a:r>
            <a:r>
              <a:rPr lang="de-DE" sz="1200" dirty="0" err="1" smtClean="0"/>
              <a:t>output</a:t>
            </a:r>
            <a:r>
              <a:rPr lang="de-DE" sz="1200" dirty="0" smtClean="0"/>
              <a:t> </a:t>
            </a:r>
            <a:r>
              <a:rPr lang="de-DE" sz="1200" dirty="0" err="1" smtClean="0"/>
              <a:t>as</a:t>
            </a:r>
            <a:r>
              <a:rPr lang="de-DE" sz="1200" dirty="0" smtClean="0"/>
              <a:t> </a:t>
            </a:r>
            <a:r>
              <a:rPr lang="de-DE" sz="1200" dirty="0" err="1" smtClean="0"/>
              <a:t>they</a:t>
            </a:r>
            <a:r>
              <a:rPr lang="de-DE" sz="1200" dirty="0" smtClean="0"/>
              <a:t> push </a:t>
            </a:r>
            <a:r>
              <a:rPr lang="de-DE" sz="1200" dirty="0" err="1" smtClean="0">
                <a:hlinkClick r:id="rId3" tooltip="Electron"/>
              </a:rPr>
              <a:t>electrons</a:t>
            </a:r>
            <a:r>
              <a:rPr lang="de-DE" sz="1200" dirty="0" smtClean="0"/>
              <a:t> out </a:t>
            </a:r>
            <a:r>
              <a:rPr lang="de-DE" sz="1200" dirty="0" err="1" smtClean="0"/>
              <a:t>of</a:t>
            </a:r>
            <a:r>
              <a:rPr lang="de-DE" sz="1200" dirty="0" smtClean="0"/>
              <a:t> </a:t>
            </a:r>
            <a:r>
              <a:rPr lang="de-DE" sz="1200" dirty="0" err="1" smtClean="0"/>
              <a:t>the</a:t>
            </a:r>
            <a:r>
              <a:rPr lang="de-DE" sz="1200" dirty="0" smtClean="0"/>
              <a:t> </a:t>
            </a:r>
            <a:r>
              <a:rPr lang="de-DE" sz="1200" dirty="0" err="1" smtClean="0"/>
              <a:t>metal</a:t>
            </a:r>
            <a:r>
              <a:rPr lang="de-DE" sz="1200" dirty="0" smtClean="0"/>
              <a:t> on </a:t>
            </a:r>
            <a:r>
              <a:rPr lang="de-DE" sz="1200" dirty="0" err="1" smtClean="0"/>
              <a:t>the</a:t>
            </a:r>
            <a:r>
              <a:rPr lang="de-DE" sz="1200" dirty="0" smtClean="0"/>
              <a:t> "down" </a:t>
            </a:r>
            <a:r>
              <a:rPr lang="de-DE" sz="1200" dirty="0" err="1" smtClean="0"/>
              <a:t>side</a:t>
            </a:r>
            <a:r>
              <a:rPr lang="de-DE" sz="1200" dirty="0" smtClean="0"/>
              <a:t>. The </a:t>
            </a:r>
            <a:r>
              <a:rPr lang="de-DE" sz="1200" dirty="0" err="1" smtClean="0"/>
              <a:t>presence</a:t>
            </a:r>
            <a:r>
              <a:rPr lang="de-DE" sz="1200" dirty="0" smtClean="0"/>
              <a:t> </a:t>
            </a:r>
            <a:r>
              <a:rPr lang="de-DE" sz="1200" dirty="0" err="1" smtClean="0"/>
              <a:t>of</a:t>
            </a:r>
            <a:r>
              <a:rPr lang="de-DE" sz="1200" dirty="0" smtClean="0"/>
              <a:t> </a:t>
            </a:r>
            <a:r>
              <a:rPr lang="de-DE" sz="1200" dirty="0" err="1" smtClean="0"/>
              <a:t>this</a:t>
            </a:r>
            <a:r>
              <a:rPr lang="de-DE" sz="1200" dirty="0" smtClean="0"/>
              <a:t> pulse </a:t>
            </a:r>
            <a:r>
              <a:rPr lang="de-DE" sz="1200" dirty="0" err="1" smtClean="0"/>
              <a:t>means</a:t>
            </a:r>
            <a:r>
              <a:rPr lang="de-DE" sz="1200" dirty="0" smtClean="0"/>
              <a:t> </a:t>
            </a:r>
            <a:r>
              <a:rPr lang="de-DE" sz="1200" dirty="0" err="1" smtClean="0"/>
              <a:t>the</a:t>
            </a:r>
            <a:r>
              <a:rPr lang="de-DE" sz="1200" dirty="0" smtClean="0"/>
              <a:t> </a:t>
            </a:r>
            <a:r>
              <a:rPr lang="de-DE" sz="1200" dirty="0" err="1" smtClean="0"/>
              <a:t>cell</a:t>
            </a:r>
            <a:r>
              <a:rPr lang="de-DE" sz="1200" dirty="0" smtClean="0"/>
              <a:t> </a:t>
            </a:r>
            <a:r>
              <a:rPr lang="de-DE" sz="1200" dirty="0" err="1" smtClean="0"/>
              <a:t>held</a:t>
            </a:r>
            <a:r>
              <a:rPr lang="de-DE" sz="1200" dirty="0" smtClean="0"/>
              <a:t> a "1". </a:t>
            </a:r>
            <a:r>
              <a:rPr lang="de-DE" sz="1200" dirty="0" err="1" smtClean="0"/>
              <a:t>Since</a:t>
            </a:r>
            <a:r>
              <a:rPr lang="de-DE" sz="1200" dirty="0" smtClean="0"/>
              <a:t> </a:t>
            </a:r>
            <a:r>
              <a:rPr lang="de-DE" sz="1200" dirty="0" err="1" smtClean="0"/>
              <a:t>this</a:t>
            </a:r>
            <a:r>
              <a:rPr lang="de-DE" sz="1200" dirty="0" smtClean="0"/>
              <a:t> </a:t>
            </a:r>
            <a:r>
              <a:rPr lang="de-DE" sz="1200" dirty="0" err="1" smtClean="0"/>
              <a:t>process</a:t>
            </a:r>
            <a:r>
              <a:rPr lang="de-DE" sz="1200" dirty="0" smtClean="0"/>
              <a:t> </a:t>
            </a:r>
            <a:r>
              <a:rPr lang="de-DE" sz="1200" dirty="0" err="1" smtClean="0"/>
              <a:t>overwrites</a:t>
            </a:r>
            <a:r>
              <a:rPr lang="de-DE" sz="1200" dirty="0" smtClean="0"/>
              <a:t> </a:t>
            </a:r>
            <a:r>
              <a:rPr lang="de-DE" sz="1200" dirty="0" err="1" smtClean="0"/>
              <a:t>the</a:t>
            </a:r>
            <a:r>
              <a:rPr lang="de-DE" sz="1200" dirty="0" smtClean="0"/>
              <a:t> </a:t>
            </a:r>
            <a:r>
              <a:rPr lang="de-DE" sz="1200" dirty="0" err="1" smtClean="0"/>
              <a:t>cell</a:t>
            </a:r>
            <a:r>
              <a:rPr lang="de-DE" sz="1200" dirty="0" smtClean="0"/>
              <a:t>, </a:t>
            </a:r>
            <a:r>
              <a:rPr lang="de-DE" sz="1200" dirty="0" err="1" smtClean="0"/>
              <a:t>reading</a:t>
            </a:r>
            <a:r>
              <a:rPr lang="de-DE" sz="1200" dirty="0" smtClean="0"/>
              <a:t> </a:t>
            </a:r>
            <a:r>
              <a:rPr lang="de-DE" sz="1200" dirty="0" err="1" smtClean="0"/>
              <a:t>FeRAM</a:t>
            </a:r>
            <a:r>
              <a:rPr lang="de-DE" sz="1200" dirty="0" smtClean="0"/>
              <a:t> </a:t>
            </a:r>
            <a:r>
              <a:rPr lang="de-DE" sz="1200" dirty="0" err="1" smtClean="0"/>
              <a:t>is</a:t>
            </a:r>
            <a:r>
              <a:rPr lang="de-DE" sz="1200" dirty="0" smtClean="0"/>
              <a:t> a </a:t>
            </a:r>
            <a:r>
              <a:rPr lang="de-DE" sz="1200" dirty="0" err="1" smtClean="0"/>
              <a:t>destructive</a:t>
            </a:r>
            <a:r>
              <a:rPr lang="de-DE" sz="1200" dirty="0" smtClean="0"/>
              <a:t> </a:t>
            </a:r>
            <a:r>
              <a:rPr lang="de-DE" sz="1200" dirty="0" err="1" smtClean="0"/>
              <a:t>process</a:t>
            </a:r>
            <a:r>
              <a:rPr lang="de-DE" sz="1200" dirty="0" smtClean="0"/>
              <a:t>, </a:t>
            </a:r>
            <a:r>
              <a:rPr lang="de-DE" sz="1200" dirty="0" err="1" smtClean="0"/>
              <a:t>and</a:t>
            </a:r>
            <a:r>
              <a:rPr lang="de-DE" sz="1200" dirty="0" smtClean="0"/>
              <a:t> </a:t>
            </a:r>
            <a:r>
              <a:rPr lang="de-DE" sz="1200" dirty="0" err="1" smtClean="0"/>
              <a:t>requires</a:t>
            </a:r>
            <a:r>
              <a:rPr lang="de-DE" sz="1200" dirty="0" smtClean="0"/>
              <a:t> </a:t>
            </a:r>
            <a:r>
              <a:rPr lang="de-DE" sz="1200" dirty="0" err="1" smtClean="0"/>
              <a:t>the</a:t>
            </a:r>
            <a:r>
              <a:rPr lang="de-DE" sz="1200" dirty="0" smtClean="0"/>
              <a:t> </a:t>
            </a:r>
            <a:r>
              <a:rPr lang="de-DE" sz="1200" dirty="0" err="1" smtClean="0"/>
              <a:t>cell</a:t>
            </a:r>
            <a:r>
              <a:rPr lang="de-DE" sz="1200" dirty="0" smtClean="0"/>
              <a:t> </a:t>
            </a:r>
            <a:r>
              <a:rPr lang="de-DE" sz="1200" dirty="0" err="1" smtClean="0"/>
              <a:t>to</a:t>
            </a:r>
            <a:r>
              <a:rPr lang="de-DE" sz="1200" dirty="0" smtClean="0"/>
              <a:t> </a:t>
            </a:r>
            <a:r>
              <a:rPr lang="de-DE" sz="1200" dirty="0" err="1" smtClean="0"/>
              <a:t>be</a:t>
            </a:r>
            <a:r>
              <a:rPr lang="de-DE" sz="1200" dirty="0" smtClean="0"/>
              <a:t> </a:t>
            </a:r>
            <a:r>
              <a:rPr lang="de-DE" sz="1200" dirty="0" err="1" smtClean="0"/>
              <a:t>re-written</a:t>
            </a:r>
            <a:r>
              <a:rPr lang="de-DE" sz="1200" dirty="0" smtClean="0"/>
              <a:t> </a:t>
            </a:r>
            <a:r>
              <a:rPr lang="de-DE" sz="1200" dirty="0" err="1" smtClean="0"/>
              <a:t>if</a:t>
            </a:r>
            <a:r>
              <a:rPr lang="de-DE" sz="1200" dirty="0" smtClean="0"/>
              <a:t> </a:t>
            </a:r>
            <a:r>
              <a:rPr lang="de-DE" sz="1200" dirty="0" err="1" smtClean="0"/>
              <a:t>it</a:t>
            </a:r>
            <a:r>
              <a:rPr lang="de-DE" sz="1200" dirty="0" smtClean="0"/>
              <a:t> was </a:t>
            </a:r>
            <a:r>
              <a:rPr lang="de-DE" sz="1200" dirty="0" err="1" smtClean="0"/>
              <a:t>changed</a:t>
            </a:r>
            <a:r>
              <a:rPr lang="de-DE" sz="1200" dirty="0" smtClean="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146</a:t>
            </a:fld>
            <a:endParaRPr lang="de-DE" altLang="de-DE"/>
          </a:p>
        </p:txBody>
      </p:sp>
      <p:cxnSp>
        <p:nvCxnSpPr>
          <p:cNvPr id="6" name="Gerade Verbindung 5"/>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mit Pfeil 22"/>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Ellipse 20"/>
          <p:cNvSpPr/>
          <p:nvPr/>
        </p:nvSpPr>
        <p:spPr bwMode="auto">
          <a:xfrm>
            <a:off x="6400800" y="4267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 name="Textfeld 3"/>
          <p:cNvSpPr txBox="1"/>
          <p:nvPr/>
        </p:nvSpPr>
        <p:spPr>
          <a:xfrm>
            <a:off x="7086600" y="4343400"/>
            <a:ext cx="287259" cy="276999"/>
          </a:xfrm>
          <a:prstGeom prst="rect">
            <a:avLst/>
          </a:prstGeom>
          <a:noFill/>
        </p:spPr>
        <p:txBody>
          <a:bodyPr wrap="none" rtlCol="0">
            <a:spAutoFit/>
          </a:bodyPr>
          <a:lstStyle/>
          <a:p>
            <a:r>
              <a:rPr lang="de-DE" dirty="0" smtClean="0"/>
              <a:t>V</a:t>
            </a:r>
            <a:endParaRPr lang="de-DE" dirty="0"/>
          </a:p>
        </p:txBody>
      </p:sp>
      <p:sp>
        <p:nvSpPr>
          <p:cNvPr id="30" name="Textfeld 29"/>
          <p:cNvSpPr txBox="1"/>
          <p:nvPr/>
        </p:nvSpPr>
        <p:spPr>
          <a:xfrm>
            <a:off x="6163384" y="3581400"/>
            <a:ext cx="304892" cy="276999"/>
          </a:xfrm>
          <a:prstGeom prst="rect">
            <a:avLst/>
          </a:prstGeom>
          <a:noFill/>
        </p:spPr>
        <p:txBody>
          <a:bodyPr wrap="none" rtlCol="0">
            <a:spAutoFit/>
          </a:bodyPr>
          <a:lstStyle/>
          <a:p>
            <a:r>
              <a:rPr lang="de-DE" dirty="0" smtClean="0"/>
              <a:t>Q</a:t>
            </a:r>
            <a:endParaRPr lang="de-DE" dirty="0"/>
          </a:p>
        </p:txBody>
      </p:sp>
    </p:spTree>
    <p:extLst>
      <p:ext uri="{BB962C8B-B14F-4D97-AF65-F5344CB8AC3E}">
        <p14:creationId xmlns:p14="http://schemas.microsoft.com/office/powerpoint/2010/main" val="785639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smtClean="0"/>
              <a:t>….</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147</a:t>
            </a:fld>
            <a:endParaRPr lang="de-DE" altLang="de-DE"/>
          </a:p>
        </p:txBody>
      </p:sp>
      <p:sp>
        <p:nvSpPr>
          <p:cNvPr id="31" name="Rechteck 30"/>
          <p:cNvSpPr/>
          <p:nvPr/>
        </p:nvSpPr>
        <p:spPr bwMode="auto">
          <a:xfrm>
            <a:off x="3810000" y="4419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Flash</a:t>
            </a:r>
          </a:p>
        </p:txBody>
      </p:sp>
      <p:sp>
        <p:nvSpPr>
          <p:cNvPr id="32" name="Rechteck 31"/>
          <p:cNvSpPr/>
          <p:nvPr/>
        </p:nvSpPr>
        <p:spPr bwMode="auto">
          <a:xfrm>
            <a:off x="7086600" y="2971800"/>
            <a:ext cx="1524000" cy="381000"/>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dynamisches RAM</a:t>
            </a:r>
          </a:p>
        </p:txBody>
      </p:sp>
      <p:sp>
        <p:nvSpPr>
          <p:cNvPr id="33" name="Rechteck 32"/>
          <p:cNvSpPr/>
          <p:nvPr/>
        </p:nvSpPr>
        <p:spPr bwMode="auto">
          <a:xfrm>
            <a:off x="5181600" y="4419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err="1" smtClean="0"/>
              <a:t>Fe</a:t>
            </a:r>
            <a:r>
              <a:rPr kumimoji="0" lang="de-DE" sz="1200" b="0" i="0" u="none" strike="noStrike" cap="none" normalizeH="0" baseline="0" dirty="0" err="1" smtClean="0">
                <a:ln>
                  <a:noFill/>
                </a:ln>
                <a:solidFill>
                  <a:schemeClr val="tx1"/>
                </a:solidFill>
                <a:effectLst/>
                <a:latin typeface="Arial" charset="0"/>
                <a:cs typeface="Arial" charset="0"/>
              </a:rPr>
              <a:t>RAM</a:t>
            </a:r>
            <a:endParaRPr kumimoji="0" lang="de-DE" sz="1200" b="0" i="0" u="none" strike="noStrike" cap="none" normalizeH="0" baseline="0" dirty="0" smtClean="0">
              <a:ln>
                <a:noFill/>
              </a:ln>
              <a:solidFill>
                <a:schemeClr val="tx1"/>
              </a:solidFill>
              <a:effectLst/>
              <a:latin typeface="Arial" charset="0"/>
              <a:cs typeface="Arial" charset="0"/>
            </a:endParaRPr>
          </a:p>
        </p:txBody>
      </p:sp>
      <p:cxnSp>
        <p:nvCxnSpPr>
          <p:cNvPr id="34" name="Gerade Verbindung mit Pfeil 33"/>
          <p:cNvCxnSpPr/>
          <p:nvPr/>
        </p:nvCxnSpPr>
        <p:spPr bwMode="auto">
          <a:xfrm flipH="1">
            <a:off x="6172200" y="3429000"/>
            <a:ext cx="838200" cy="838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hteck 34"/>
          <p:cNvSpPr/>
          <p:nvPr/>
        </p:nvSpPr>
        <p:spPr bwMode="auto">
          <a:xfrm>
            <a:off x="3810000" y="38862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EEPROM</a:t>
            </a:r>
          </a:p>
        </p:txBody>
      </p:sp>
      <p:sp>
        <p:nvSpPr>
          <p:cNvPr id="36" name="Rechteck 35"/>
          <p:cNvSpPr/>
          <p:nvPr/>
        </p:nvSpPr>
        <p:spPr bwMode="auto">
          <a:xfrm>
            <a:off x="3810000" y="33528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EPROM</a:t>
            </a:r>
          </a:p>
        </p:txBody>
      </p:sp>
      <p:sp>
        <p:nvSpPr>
          <p:cNvPr id="37" name="Rechteck 36"/>
          <p:cNvSpPr/>
          <p:nvPr/>
        </p:nvSpPr>
        <p:spPr bwMode="auto">
          <a:xfrm>
            <a:off x="3810000" y="28194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ROM</a:t>
            </a:r>
          </a:p>
        </p:txBody>
      </p:sp>
      <p:sp>
        <p:nvSpPr>
          <p:cNvPr id="38" name="Rechteck 37"/>
          <p:cNvSpPr/>
          <p:nvPr/>
        </p:nvSpPr>
        <p:spPr bwMode="auto">
          <a:xfrm>
            <a:off x="3810000" y="2133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Permanent</a:t>
            </a:r>
          </a:p>
        </p:txBody>
      </p:sp>
      <p:sp>
        <p:nvSpPr>
          <p:cNvPr id="39" name="Rechteck 38"/>
          <p:cNvSpPr/>
          <p:nvPr/>
        </p:nvSpPr>
        <p:spPr bwMode="auto">
          <a:xfrm>
            <a:off x="7086600" y="2133600"/>
            <a:ext cx="990600" cy="381000"/>
          </a:xfrm>
          <a:prstGeom prst="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RW</a:t>
            </a:r>
          </a:p>
        </p:txBody>
      </p:sp>
    </p:spTree>
    <p:extLst>
      <p:ext uri="{BB962C8B-B14F-4D97-AF65-F5344CB8AC3E}">
        <p14:creationId xmlns:p14="http://schemas.microsoft.com/office/powerpoint/2010/main" val="253322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smtClean="0"/>
              <a:t>Ferroelectric</a:t>
            </a:r>
            <a:r>
              <a:rPr lang="de-DE" b="1" dirty="0" smtClean="0"/>
              <a:t> 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hlinkClick r:id="rId2"/>
              </a:rPr>
              <a:t>https://</a:t>
            </a:r>
            <a:r>
              <a:rPr lang="de-DE" sz="1200" dirty="0" smtClean="0">
                <a:hlinkClick r:id="rId2"/>
              </a:rPr>
              <a:t>en.wikipedia.org/wiki/Ferroelectric_RAM</a:t>
            </a:r>
            <a:endParaRPr lang="de-DE" sz="1200" dirty="0" smtClean="0"/>
          </a:p>
          <a:p>
            <a:r>
              <a:rPr lang="de-DE" sz="1200" dirty="0" err="1">
                <a:hlinkClick r:id="rId3" tooltip="Bariumtitanat"/>
              </a:rPr>
              <a:t>Bariumtitanat</a:t>
            </a:r>
            <a:r>
              <a:rPr lang="de-DE" sz="1200" dirty="0"/>
              <a:t>, </a:t>
            </a:r>
            <a:r>
              <a:rPr lang="de-DE" sz="1200" dirty="0" smtClean="0"/>
              <a:t>BaTiO</a:t>
            </a:r>
            <a:r>
              <a:rPr lang="de-DE" sz="1200" baseline="-25000" dirty="0" smtClean="0"/>
              <a:t>3</a:t>
            </a:r>
          </a:p>
          <a:p>
            <a:r>
              <a:rPr lang="de-DE" sz="1200" dirty="0" err="1"/>
              <a:t>Bariumtitanat</a:t>
            </a:r>
            <a:r>
              <a:rPr lang="de-DE" sz="1200" dirty="0"/>
              <a:t> ist ein </a:t>
            </a:r>
            <a:r>
              <a:rPr lang="de-DE" sz="1200" dirty="0" err="1">
                <a:hlinkClick r:id="rId4" tooltip="Ferroelektrikum"/>
              </a:rPr>
              <a:t>Ferroelektrikum</a:t>
            </a:r>
            <a:r>
              <a:rPr lang="de-DE" sz="1200" dirty="0"/>
              <a:t> und besitzt eine ausgeprägte </a:t>
            </a:r>
            <a:r>
              <a:rPr lang="de-DE" sz="1200" dirty="0" err="1">
                <a:hlinkClick r:id="rId5" tooltip="Hystereseschleife"/>
              </a:rPr>
              <a:t>Hystereseschleife</a:t>
            </a:r>
            <a:r>
              <a:rPr lang="de-DE" sz="1200" dirty="0"/>
              <a:t>. Wie alle </a:t>
            </a:r>
            <a:r>
              <a:rPr lang="de-DE" sz="1200" dirty="0" err="1"/>
              <a:t>Ferroelektrika</a:t>
            </a:r>
            <a:r>
              <a:rPr lang="de-DE" sz="1200" dirty="0"/>
              <a:t> besitzt es eine hohe </a:t>
            </a:r>
            <a:r>
              <a:rPr lang="de-DE" sz="1200" dirty="0" err="1">
                <a:hlinkClick r:id="rId6" tooltip="Permittivität"/>
              </a:rPr>
              <a:t>Permittivität</a:t>
            </a:r>
            <a:r>
              <a:rPr lang="de-DE" sz="1200" dirty="0"/>
              <a:t>, welche stark von der </a:t>
            </a:r>
            <a:r>
              <a:rPr lang="de-DE" sz="1200" dirty="0">
                <a:hlinkClick r:id="rId7" tooltip="Elektrische Feldstärke"/>
              </a:rPr>
              <a:t>elektrischen Feldstärke</a:t>
            </a:r>
            <a:r>
              <a:rPr lang="de-DE" sz="1200" dirty="0"/>
              <a:t> </a:t>
            </a:r>
            <a:r>
              <a:rPr lang="de-DE" sz="1200" dirty="0" smtClean="0"/>
              <a:t>abhängt</a:t>
            </a:r>
            <a:endParaRPr lang="de-DE"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148</a:t>
            </a:fld>
            <a:endParaRPr lang="de-DE" altLang="de-DE"/>
          </a:p>
        </p:txBody>
      </p:sp>
      <p:cxnSp>
        <p:nvCxnSpPr>
          <p:cNvPr id="6" name="Gerade Verbindung 5"/>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mit Pfeil 22"/>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Ellipse 20"/>
          <p:cNvSpPr/>
          <p:nvPr/>
        </p:nvSpPr>
        <p:spPr bwMode="auto">
          <a:xfrm>
            <a:off x="6400800" y="4267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 name="Textfeld 3"/>
          <p:cNvSpPr txBox="1"/>
          <p:nvPr/>
        </p:nvSpPr>
        <p:spPr>
          <a:xfrm>
            <a:off x="7086600" y="4343400"/>
            <a:ext cx="287259" cy="276999"/>
          </a:xfrm>
          <a:prstGeom prst="rect">
            <a:avLst/>
          </a:prstGeom>
          <a:noFill/>
        </p:spPr>
        <p:txBody>
          <a:bodyPr wrap="none" rtlCol="0">
            <a:spAutoFit/>
          </a:bodyPr>
          <a:lstStyle/>
          <a:p>
            <a:r>
              <a:rPr lang="de-DE" dirty="0" smtClean="0"/>
              <a:t>V</a:t>
            </a:r>
            <a:endParaRPr lang="de-DE" dirty="0"/>
          </a:p>
        </p:txBody>
      </p:sp>
      <p:sp>
        <p:nvSpPr>
          <p:cNvPr id="30" name="Textfeld 29"/>
          <p:cNvSpPr txBox="1"/>
          <p:nvPr/>
        </p:nvSpPr>
        <p:spPr>
          <a:xfrm>
            <a:off x="6163384" y="3581400"/>
            <a:ext cx="304892" cy="276999"/>
          </a:xfrm>
          <a:prstGeom prst="rect">
            <a:avLst/>
          </a:prstGeom>
          <a:noFill/>
        </p:spPr>
        <p:txBody>
          <a:bodyPr wrap="none" rtlCol="0">
            <a:spAutoFit/>
          </a:bodyPr>
          <a:lstStyle/>
          <a:p>
            <a:r>
              <a:rPr lang="de-DE" dirty="0" smtClean="0"/>
              <a:t>Q</a:t>
            </a:r>
            <a:endParaRPr lang="de-DE" dirty="0"/>
          </a:p>
        </p:txBody>
      </p:sp>
    </p:spTree>
    <p:extLst>
      <p:ext uri="{BB962C8B-B14F-4D97-AF65-F5344CB8AC3E}">
        <p14:creationId xmlns:p14="http://schemas.microsoft.com/office/powerpoint/2010/main" val="423801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err="1" smtClean="0"/>
              <a:t>write</a:t>
            </a:r>
            <a:endParaRPr lang="en-US" sz="1200"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149</a:t>
            </a:fld>
            <a:endParaRPr lang="de-DE" altLang="de-DE"/>
          </a:p>
        </p:txBody>
      </p: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flipV="1">
            <a:off x="2514600" y="3352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2667000" y="34290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24"/>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mit Pfeil 26"/>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36" name="Gerade Verbindung 14335"/>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39"/>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Ellipse 41"/>
          <p:cNvSpPr/>
          <p:nvPr/>
        </p:nvSpPr>
        <p:spPr bwMode="auto">
          <a:xfrm>
            <a:off x="6574526" y="4123427"/>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57470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reihandform 3"/>
          <p:cNvSpPr/>
          <p:nvPr/>
        </p:nvSpPr>
        <p:spPr bwMode="auto">
          <a:xfrm>
            <a:off x="5168900" y="4464722"/>
            <a:ext cx="927100" cy="932778"/>
          </a:xfrm>
          <a:custGeom>
            <a:avLst/>
            <a:gdLst>
              <a:gd name="connsiteX0" fmla="*/ 927100 w 927100"/>
              <a:gd name="connsiteY0" fmla="*/ 81878 h 932778"/>
              <a:gd name="connsiteX1" fmla="*/ 127000 w 927100"/>
              <a:gd name="connsiteY1" fmla="*/ 81878 h 932778"/>
              <a:gd name="connsiteX2" fmla="*/ 12700 w 927100"/>
              <a:gd name="connsiteY2" fmla="*/ 932778 h 932778"/>
            </a:gdLst>
            <a:ahLst/>
            <a:cxnLst>
              <a:cxn ang="0">
                <a:pos x="connsiteX0" y="connsiteY0"/>
              </a:cxn>
              <a:cxn ang="0">
                <a:pos x="connsiteX1" y="connsiteY1"/>
              </a:cxn>
              <a:cxn ang="0">
                <a:pos x="connsiteX2" y="connsiteY2"/>
              </a:cxn>
            </a:cxnLst>
            <a:rect l="l" t="t" r="r" b="b"/>
            <a:pathLst>
              <a:path w="927100" h="932778">
                <a:moveTo>
                  <a:pt x="927100" y="81878"/>
                </a:moveTo>
                <a:cubicBezTo>
                  <a:pt x="603250" y="10969"/>
                  <a:pt x="279400" y="-59939"/>
                  <a:pt x="127000" y="81878"/>
                </a:cubicBezTo>
                <a:cubicBezTo>
                  <a:pt x="-25400" y="223695"/>
                  <a:pt x="-6350" y="578236"/>
                  <a:pt x="12700" y="932778"/>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a:t>
            </a:r>
            <a:endParaRPr lang="de-DE" dirty="0"/>
          </a:p>
        </p:txBody>
      </p:sp>
      <p:sp>
        <p:nvSpPr>
          <p:cNvPr id="6" name="Freihandform 5"/>
          <p:cNvSpPr/>
          <p:nvPr/>
        </p:nvSpPr>
        <p:spPr bwMode="auto">
          <a:xfrm>
            <a:off x="2184400" y="3251200"/>
            <a:ext cx="918855" cy="701549"/>
          </a:xfrm>
          <a:custGeom>
            <a:avLst/>
            <a:gdLst>
              <a:gd name="connsiteX0" fmla="*/ 838200 w 918855"/>
              <a:gd name="connsiteY0" fmla="*/ 0 h 701549"/>
              <a:gd name="connsiteX1" fmla="*/ 838200 w 918855"/>
              <a:gd name="connsiteY1" fmla="*/ 622300 h 701549"/>
              <a:gd name="connsiteX2" fmla="*/ 0 w 918855"/>
              <a:gd name="connsiteY2" fmla="*/ 673100 h 701549"/>
            </a:gdLst>
            <a:ahLst/>
            <a:cxnLst>
              <a:cxn ang="0">
                <a:pos x="connsiteX0" y="connsiteY0"/>
              </a:cxn>
              <a:cxn ang="0">
                <a:pos x="connsiteX1" y="connsiteY1"/>
              </a:cxn>
              <a:cxn ang="0">
                <a:pos x="connsiteX2" y="connsiteY2"/>
              </a:cxn>
            </a:cxnLst>
            <a:rect l="l" t="t" r="r" b="b"/>
            <a:pathLst>
              <a:path w="918855" h="701549">
                <a:moveTo>
                  <a:pt x="838200" y="0"/>
                </a:moveTo>
                <a:cubicBezTo>
                  <a:pt x="908050" y="255058"/>
                  <a:pt x="977900" y="510117"/>
                  <a:pt x="838200" y="622300"/>
                </a:cubicBezTo>
                <a:cubicBezTo>
                  <a:pt x="698500" y="734483"/>
                  <a:pt x="349250" y="703791"/>
                  <a:pt x="0" y="67310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100377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err="1"/>
              <a:t>write</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150</a:t>
            </a:fld>
            <a:endParaRPr lang="de-DE" altLang="de-DE"/>
          </a:p>
        </p:txBody>
      </p: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mit Pfeil 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a:off x="2667000" y="34290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23"/>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2514600" y="3352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34"/>
          <p:cNvSpPr/>
          <p:nvPr/>
        </p:nvSpPr>
        <p:spPr bwMode="auto">
          <a:xfrm>
            <a:off x="6781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89600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err="1"/>
              <a:t>write</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151</a:t>
            </a:fld>
            <a:endParaRPr lang="de-DE" altLang="de-DE"/>
          </a:p>
        </p:txBody>
      </p: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mit Pfeil 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23"/>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2514600" y="3352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34"/>
          <p:cNvSpPr/>
          <p:nvPr/>
        </p:nvSpPr>
        <p:spPr bwMode="auto">
          <a:xfrm>
            <a:off x="6781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60613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err="1" smtClean="0"/>
              <a:t>written</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152</a:t>
            </a:fld>
            <a:endParaRPr lang="de-DE" altLang="de-DE"/>
          </a:p>
        </p:txBody>
      </p:sp>
      <p:cxnSp>
        <p:nvCxnSpPr>
          <p:cNvPr id="6" name="Gerade Verbindung 5"/>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24"/>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Ellipse 30"/>
          <p:cNvSpPr/>
          <p:nvPr/>
        </p:nvSpPr>
        <p:spPr bwMode="auto">
          <a:xfrm>
            <a:off x="6400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98338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smtClean="0"/>
              <a:t>Try </a:t>
            </a:r>
            <a:r>
              <a:rPr lang="de-DE" sz="1200" dirty="0" err="1" smtClean="0"/>
              <a:t>read</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153</a:t>
            </a:fld>
            <a:endParaRPr lang="de-DE" altLang="de-DE"/>
          </a:p>
        </p:txBody>
      </p:sp>
      <p:cxnSp>
        <p:nvCxnSpPr>
          <p:cNvPr id="6" name="Gerade Verbindung 5"/>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flipV="1">
            <a:off x="2514600" y="3352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2667000" y="3429000"/>
            <a:ext cx="0" cy="457200"/>
          </a:xfrm>
          <a:prstGeom prst="straightConnector1">
            <a:avLst/>
          </a:prstGeom>
          <a:noFill/>
          <a:ln w="9525" cap="flat" cmpd="sng" algn="ctr">
            <a:solidFill>
              <a:schemeClr val="tx1"/>
            </a:solidFill>
            <a:prstDash val="dash"/>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24"/>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mit Pfeil 25"/>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Ellipse 31"/>
          <p:cNvSpPr/>
          <p:nvPr/>
        </p:nvSpPr>
        <p:spPr bwMode="auto">
          <a:xfrm>
            <a:off x="6781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70411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Try </a:t>
            </a:r>
            <a:r>
              <a:rPr lang="de-DE" sz="1200" dirty="0" err="1" smtClean="0"/>
              <a:t>read</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154</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34"/>
          <p:cNvSpPr/>
          <p:nvPr/>
        </p:nvSpPr>
        <p:spPr bwMode="auto">
          <a:xfrm>
            <a:off x="6400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62284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Try </a:t>
            </a:r>
            <a:r>
              <a:rPr lang="de-DE" sz="1200" dirty="0" err="1" smtClean="0"/>
              <a:t>read</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155</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Ellipse 33"/>
          <p:cNvSpPr/>
          <p:nvPr/>
        </p:nvSpPr>
        <p:spPr bwMode="auto">
          <a:xfrm>
            <a:off x="6400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289396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Try </a:t>
            </a:r>
            <a:r>
              <a:rPr lang="de-DE" sz="1200" dirty="0" err="1" smtClean="0"/>
              <a:t>read</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156</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2514600" y="3429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2667000" y="3429000"/>
            <a:ext cx="0" cy="457200"/>
          </a:xfrm>
          <a:prstGeom prst="straightConnector1">
            <a:avLst/>
          </a:prstGeom>
          <a:noFill/>
          <a:ln w="9525" cap="flat" cmpd="sng" algn="ctr">
            <a:solidFill>
              <a:schemeClr val="tx1"/>
            </a:solidFill>
            <a:prstDash val="dash"/>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34"/>
          <p:cNvSpPr/>
          <p:nvPr/>
        </p:nvSpPr>
        <p:spPr bwMode="auto">
          <a:xfrm>
            <a:off x="6400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02967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Try </a:t>
            </a:r>
            <a:r>
              <a:rPr lang="de-DE" sz="1200" dirty="0" err="1" smtClean="0"/>
              <a:t>read</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157</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Ellipse 33"/>
          <p:cNvSpPr/>
          <p:nvPr/>
        </p:nvSpPr>
        <p:spPr bwMode="auto">
          <a:xfrm>
            <a:off x="6400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9202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smtClean="0"/>
              <a:t>Non </a:t>
            </a:r>
            <a:r>
              <a:rPr lang="de-DE" sz="1200" dirty="0" err="1" smtClean="0"/>
              <a:t>destructive</a:t>
            </a:r>
            <a:r>
              <a:rPr lang="de-DE" sz="1200" dirty="0" smtClean="0"/>
              <a:t> </a:t>
            </a:r>
            <a:r>
              <a:rPr lang="de-DE" sz="1200" dirty="0" err="1" smtClean="0"/>
              <a:t>read</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158</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Ellipse 33"/>
          <p:cNvSpPr/>
          <p:nvPr/>
        </p:nvSpPr>
        <p:spPr bwMode="auto">
          <a:xfrm>
            <a:off x="6400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22287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Non </a:t>
            </a:r>
            <a:r>
              <a:rPr lang="de-DE" sz="1200" dirty="0" err="1"/>
              <a:t>destructive</a:t>
            </a:r>
            <a:r>
              <a:rPr lang="de-DE" sz="1200" dirty="0"/>
              <a:t> </a:t>
            </a:r>
            <a:r>
              <a:rPr lang="de-DE" sz="1200" dirty="0" err="1" smtClean="0"/>
              <a:t>read</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159</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2514600" y="3429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rot="10800000">
            <a:off x="2667000" y="34290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2514600" y="42672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2362200" y="4648200"/>
            <a:ext cx="3048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mit Pfeil 29"/>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mit Pfeil 30"/>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34"/>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35"/>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Ellipse 36"/>
          <p:cNvSpPr/>
          <p:nvPr/>
        </p:nvSpPr>
        <p:spPr bwMode="auto">
          <a:xfrm>
            <a:off x="6248400" y="4191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113722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a:t>
            </a:r>
            <a:endParaRPr lang="de-DE" dirty="0"/>
          </a:p>
        </p:txBody>
      </p:sp>
      <p:sp>
        <p:nvSpPr>
          <p:cNvPr id="6" name="Freihandform 5"/>
          <p:cNvSpPr/>
          <p:nvPr/>
        </p:nvSpPr>
        <p:spPr bwMode="auto">
          <a:xfrm>
            <a:off x="2184400" y="3251200"/>
            <a:ext cx="918855" cy="701549"/>
          </a:xfrm>
          <a:custGeom>
            <a:avLst/>
            <a:gdLst>
              <a:gd name="connsiteX0" fmla="*/ 838200 w 918855"/>
              <a:gd name="connsiteY0" fmla="*/ 0 h 701549"/>
              <a:gd name="connsiteX1" fmla="*/ 838200 w 918855"/>
              <a:gd name="connsiteY1" fmla="*/ 622300 h 701549"/>
              <a:gd name="connsiteX2" fmla="*/ 0 w 918855"/>
              <a:gd name="connsiteY2" fmla="*/ 673100 h 701549"/>
            </a:gdLst>
            <a:ahLst/>
            <a:cxnLst>
              <a:cxn ang="0">
                <a:pos x="connsiteX0" y="connsiteY0"/>
              </a:cxn>
              <a:cxn ang="0">
                <a:pos x="connsiteX1" y="connsiteY1"/>
              </a:cxn>
              <a:cxn ang="0">
                <a:pos x="connsiteX2" y="connsiteY2"/>
              </a:cxn>
            </a:cxnLst>
            <a:rect l="l" t="t" r="r" b="b"/>
            <a:pathLst>
              <a:path w="918855" h="701549">
                <a:moveTo>
                  <a:pt x="838200" y="0"/>
                </a:moveTo>
                <a:cubicBezTo>
                  <a:pt x="908050" y="255058"/>
                  <a:pt x="977900" y="510117"/>
                  <a:pt x="838200" y="622300"/>
                </a:cubicBezTo>
                <a:cubicBezTo>
                  <a:pt x="698500" y="734483"/>
                  <a:pt x="349250" y="703791"/>
                  <a:pt x="0" y="67310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174029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endParaRPr lang="en-US" sz="1200"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160</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Ellipse 33"/>
          <p:cNvSpPr/>
          <p:nvPr/>
        </p:nvSpPr>
        <p:spPr bwMode="auto">
          <a:xfrm>
            <a:off x="6400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18554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smtClean="0"/>
              <a:t>Read </a:t>
            </a:r>
            <a:r>
              <a:rPr lang="de-DE" sz="1200" dirty="0" err="1" smtClean="0"/>
              <a:t>with</a:t>
            </a:r>
            <a:r>
              <a:rPr lang="de-DE" sz="1200" dirty="0" smtClean="0"/>
              <a:t> </a:t>
            </a:r>
            <a:r>
              <a:rPr lang="de-DE" sz="1200" dirty="0" err="1" smtClean="0"/>
              <a:t>overwrite</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161</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Ellipse 33"/>
          <p:cNvSpPr/>
          <p:nvPr/>
        </p:nvSpPr>
        <p:spPr bwMode="auto">
          <a:xfrm>
            <a:off x="6400800" y="3962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1579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Read </a:t>
            </a:r>
            <a:r>
              <a:rPr lang="de-DE" sz="1200" dirty="0" err="1"/>
              <a:t>with</a:t>
            </a:r>
            <a:r>
              <a:rPr lang="de-DE" sz="1200" dirty="0"/>
              <a:t> </a:t>
            </a:r>
            <a:r>
              <a:rPr lang="de-DE" sz="1200" dirty="0" err="1" smtClean="0"/>
              <a:t>overwrite</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162</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2514600" y="3429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rot="10800000">
            <a:off x="2667000" y="34290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34"/>
          <p:cNvSpPr/>
          <p:nvPr/>
        </p:nvSpPr>
        <p:spPr bwMode="auto">
          <a:xfrm>
            <a:off x="6172200" y="4343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932335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Read </a:t>
            </a:r>
            <a:r>
              <a:rPr lang="de-DE" sz="1200" dirty="0" err="1"/>
              <a:t>with</a:t>
            </a:r>
            <a:r>
              <a:rPr lang="de-DE" sz="1200" dirty="0"/>
              <a:t> </a:t>
            </a:r>
            <a:r>
              <a:rPr lang="de-DE" sz="1200" dirty="0" err="1" smtClean="0"/>
              <a:t>overwrite</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163</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rot="16200000">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rot="16200000">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rot="16200000">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rot="16200000">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2514600" y="3429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rot="10800000">
            <a:off x="2667000" y="34290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34"/>
          <p:cNvSpPr/>
          <p:nvPr/>
        </p:nvSpPr>
        <p:spPr bwMode="auto">
          <a:xfrm>
            <a:off x="6019800" y="4572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2235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Read </a:t>
            </a:r>
            <a:r>
              <a:rPr lang="de-DE" sz="1200" dirty="0" err="1"/>
              <a:t>with</a:t>
            </a:r>
            <a:r>
              <a:rPr lang="de-DE" sz="1200" dirty="0"/>
              <a:t> </a:t>
            </a:r>
            <a:r>
              <a:rPr lang="de-DE" sz="1200" dirty="0" err="1" smtClean="0"/>
              <a:t>overwrite</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164</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rot="10800000">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rot="10800000">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rot="10800000">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rot="10800000">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2514600" y="3429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rot="10800000">
            <a:off x="2667000" y="34290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34"/>
          <p:cNvSpPr/>
          <p:nvPr/>
        </p:nvSpPr>
        <p:spPr bwMode="auto">
          <a:xfrm>
            <a:off x="6019800" y="4572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884552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a:t>Read </a:t>
            </a:r>
            <a:r>
              <a:rPr lang="de-DE" sz="1200" dirty="0" err="1"/>
              <a:t>with</a:t>
            </a:r>
            <a:r>
              <a:rPr lang="de-DE" sz="1200" dirty="0"/>
              <a:t> </a:t>
            </a:r>
            <a:r>
              <a:rPr lang="de-DE" sz="1200" dirty="0" err="1" smtClean="0"/>
              <a:t>overwrite</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165</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rot="10800000">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rot="10800000">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rot="10800000">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rot="10800000">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V="1">
            <a:off x="2514600" y="3429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34"/>
          <p:cNvSpPr/>
          <p:nvPr/>
        </p:nvSpPr>
        <p:spPr bwMode="auto">
          <a:xfrm>
            <a:off x="6019800" y="4572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67910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FERAM</a:t>
            </a:r>
            <a:endParaRPr lang="de-DE" dirty="0"/>
          </a:p>
        </p:txBody>
      </p:sp>
      <p:sp>
        <p:nvSpPr>
          <p:cNvPr id="3" name="Inhaltsplatzhalter 2"/>
          <p:cNvSpPr>
            <a:spLocks noGrp="1"/>
          </p:cNvSpPr>
          <p:nvPr>
            <p:ph idx="1"/>
          </p:nvPr>
        </p:nvSpPr>
        <p:spPr>
          <a:xfrm>
            <a:off x="457200" y="692150"/>
            <a:ext cx="8229600" cy="603250"/>
          </a:xfrm>
        </p:spPr>
        <p:txBody>
          <a:bodyPr/>
          <a:lstStyle/>
          <a:p>
            <a:r>
              <a:rPr lang="de-DE" sz="1200" dirty="0" err="1" smtClean="0"/>
              <a:t>written</a:t>
            </a:r>
            <a:endParaRPr lang="en-US" sz="1200"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166</a:t>
            </a:fld>
            <a:endParaRPr lang="de-DE" altLang="de-DE"/>
          </a:p>
        </p:txBody>
      </p:sp>
      <p:cxnSp>
        <p:nvCxnSpPr>
          <p:cNvPr id="8" name="Gerade Verbindung 7"/>
          <p:cNvCxnSpPr/>
          <p:nvPr/>
        </p:nvCxnSpPr>
        <p:spPr bwMode="auto">
          <a:xfrm>
            <a:off x="20574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0574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14600" y="42672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362200" y="4648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a:off x="2514600" y="4267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514600" y="4038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rot="10800000">
            <a:off x="2133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rot="10800000">
            <a:off x="23622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rot="10800000">
            <a:off x="26670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rot="10800000">
            <a:off x="2895600" y="41148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1981200" y="32766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2514600" y="3657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V="1">
            <a:off x="2514600" y="32766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23"/>
          <p:cNvCxnSpPr/>
          <p:nvPr/>
        </p:nvCxnSpPr>
        <p:spPr bwMode="auto">
          <a:xfrm flipH="1" flipV="1">
            <a:off x="2362200" y="3505200"/>
            <a:ext cx="1524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5638800" y="4343400"/>
            <a:ext cx="1828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V="1">
            <a:off x="6477000" y="3581400"/>
            <a:ext cx="0" cy="1371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V="1">
            <a:off x="6477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flipV="1">
            <a:off x="6096000" y="4038600"/>
            <a:ext cx="38100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Gerade Verbindung 31"/>
          <p:cNvCxnSpPr/>
          <p:nvPr/>
        </p:nvCxnSpPr>
        <p:spPr bwMode="auto">
          <a:xfrm>
            <a:off x="6477000" y="40386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5715000" y="4648200"/>
            <a:ext cx="76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flipV="1">
            <a:off x="6477000" y="4038600"/>
            <a:ext cx="381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Ellipse 34"/>
          <p:cNvSpPr/>
          <p:nvPr/>
        </p:nvSpPr>
        <p:spPr bwMode="auto">
          <a:xfrm>
            <a:off x="6400800" y="4572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83403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2" descr="FeRam_fig3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665797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44580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2" descr="FeRam_fig31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990600"/>
            <a:ext cx="7239000"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28310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1033" descr="wafergröß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914400"/>
            <a:ext cx="71628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1034"/>
          <p:cNvSpPr txBox="1">
            <a:spLocks noChangeArrowheads="1"/>
          </p:cNvSpPr>
          <p:nvPr/>
        </p:nvSpPr>
        <p:spPr bwMode="auto">
          <a:xfrm>
            <a:off x="1143000" y="11430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de-DE">
                <a:solidFill>
                  <a:srgbClr val="CC0000"/>
                </a:solidFill>
              </a:rPr>
              <a:t>1 inch = 2,54 cm</a:t>
            </a:r>
          </a:p>
        </p:txBody>
      </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3685787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17</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Gruppieren 6"/>
          <p:cNvGrpSpPr/>
          <p:nvPr/>
        </p:nvGrpSpPr>
        <p:grpSpPr>
          <a:xfrm>
            <a:off x="3200400" y="3505200"/>
            <a:ext cx="609600" cy="457200"/>
            <a:chOff x="3200400" y="3505200"/>
            <a:chExt cx="609600" cy="457200"/>
          </a:xfrm>
        </p:grpSpPr>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290286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abb2_2_mit_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01" y="1649776"/>
            <a:ext cx="6171231" cy="416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637902" y="1170805"/>
            <a:ext cx="47657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Arial" charset="0"/>
              </a:defRPr>
            </a:lvl9pPr>
          </a:lstStyle>
          <a:p>
            <a:pPr algn="l">
              <a:spcBef>
                <a:spcPct val="50000"/>
              </a:spcBef>
            </a:pPr>
            <a:r>
              <a:rPr lang="de-DE" sz="1800" dirty="0">
                <a:latin typeface="+mn-lt"/>
              </a:rPr>
              <a:t>256 </a:t>
            </a:r>
            <a:r>
              <a:rPr lang="de-DE" sz="1800" dirty="0" err="1" smtClean="0">
                <a:latin typeface="+mn-lt"/>
              </a:rPr>
              <a:t>Mbit</a:t>
            </a:r>
            <a:r>
              <a:rPr lang="de-DE" sz="1800" dirty="0" smtClean="0">
                <a:latin typeface="+mn-lt"/>
              </a:rPr>
              <a:t> –Chip </a:t>
            </a:r>
            <a:r>
              <a:rPr lang="de-DE" sz="1800" dirty="0">
                <a:latin typeface="+mn-lt"/>
              </a:rPr>
              <a:t>(16M x 16)</a:t>
            </a:r>
          </a:p>
        </p:txBody>
      </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325481102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5" descr="Minimale Linienbre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301750"/>
            <a:ext cx="43576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p:cNvSpPr txBox="1">
            <a:spLocks noChangeArrowheads="1"/>
          </p:cNvSpPr>
          <p:nvPr/>
        </p:nvSpPr>
        <p:spPr bwMode="auto">
          <a:xfrm>
            <a:off x="381000" y="1447800"/>
            <a:ext cx="38862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Arial" charset="0"/>
              </a:defRPr>
            </a:lvl9pPr>
          </a:lstStyle>
          <a:p>
            <a:pPr algn="l">
              <a:spcBef>
                <a:spcPct val="50000"/>
              </a:spcBef>
            </a:pPr>
            <a:r>
              <a:rPr lang="de-DE" sz="2200"/>
              <a:t>Maß für den Integrationsgrad : </a:t>
            </a:r>
          </a:p>
          <a:p>
            <a:pPr algn="l">
              <a:spcBef>
                <a:spcPct val="50000"/>
              </a:spcBef>
            </a:pPr>
            <a:r>
              <a:rPr lang="de-DE" sz="2200"/>
              <a:t>Anzahl der Strukturquadrate</a:t>
            </a:r>
            <a:endParaRPr lang="de-DE"/>
          </a:p>
        </p:txBody>
      </p:sp>
      <p:graphicFrame>
        <p:nvGraphicFramePr>
          <p:cNvPr id="34822" name="Object 7"/>
          <p:cNvGraphicFramePr>
            <a:graphicFrameLocks noChangeAspect="1"/>
          </p:cNvGraphicFramePr>
          <p:nvPr/>
        </p:nvGraphicFramePr>
        <p:xfrm>
          <a:off x="1219200" y="2590800"/>
          <a:ext cx="1716088" cy="1682750"/>
        </p:xfrm>
        <a:graphic>
          <a:graphicData uri="http://schemas.openxmlformats.org/presentationml/2006/ole">
            <mc:AlternateContent xmlns:mc="http://schemas.openxmlformats.org/markup-compatibility/2006">
              <mc:Choice xmlns:v="urn:schemas-microsoft-com:vml" Requires="v">
                <p:oleObj spid="_x0000_s4128" name="Formel" r:id="rId5" imgW="698500" imgH="685800" progId="Equation.3">
                  <p:embed/>
                </p:oleObj>
              </mc:Choice>
              <mc:Fallback>
                <p:oleObj name="Formel" r:id="rId5" imgW="69850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590800"/>
                        <a:ext cx="1716088" cy="16827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3" name="Text Box 8"/>
          <p:cNvSpPr txBox="1">
            <a:spLocks noChangeArrowheads="1"/>
          </p:cNvSpPr>
          <p:nvPr/>
        </p:nvSpPr>
        <p:spPr bwMode="auto">
          <a:xfrm>
            <a:off x="5410200" y="2286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50000"/>
              </a:spcBef>
            </a:pPr>
            <a:r>
              <a:rPr lang="de-DE">
                <a:solidFill>
                  <a:srgbClr val="CC0000"/>
                </a:solidFill>
              </a:rPr>
              <a:t>A</a:t>
            </a:r>
            <a:endParaRPr lang="de-DE"/>
          </a:p>
        </p:txBody>
      </p:sp>
      <p:sp>
        <p:nvSpPr>
          <p:cNvPr id="34824" name="Text Box 9"/>
          <p:cNvSpPr txBox="1">
            <a:spLocks noChangeArrowheads="1"/>
          </p:cNvSpPr>
          <p:nvPr/>
        </p:nvSpPr>
        <p:spPr bwMode="auto">
          <a:xfrm>
            <a:off x="533400" y="4419600"/>
            <a:ext cx="365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Arial" charset="0"/>
              </a:defRPr>
            </a:lvl9pPr>
          </a:lstStyle>
          <a:p>
            <a:pPr algn="l">
              <a:spcBef>
                <a:spcPct val="50000"/>
              </a:spcBef>
            </a:pPr>
            <a:r>
              <a:rPr lang="de-DE"/>
              <a:t>Häufig in der Literatur zu finden ist die Größe F</a:t>
            </a:r>
            <a:r>
              <a:rPr lang="de-DE" baseline="30000"/>
              <a:t>2</a:t>
            </a:r>
            <a:r>
              <a:rPr lang="de-DE"/>
              <a:t> :</a:t>
            </a:r>
          </a:p>
        </p:txBody>
      </p:sp>
      <p:graphicFrame>
        <p:nvGraphicFramePr>
          <p:cNvPr id="34825" name="Object 10"/>
          <p:cNvGraphicFramePr>
            <a:graphicFrameLocks noChangeAspect="1"/>
          </p:cNvGraphicFramePr>
          <p:nvPr/>
        </p:nvGraphicFramePr>
        <p:xfrm>
          <a:off x="1295400" y="5334000"/>
          <a:ext cx="1676400" cy="628650"/>
        </p:xfrm>
        <a:graphic>
          <a:graphicData uri="http://schemas.openxmlformats.org/presentationml/2006/ole">
            <mc:AlternateContent xmlns:mc="http://schemas.openxmlformats.org/markup-compatibility/2006">
              <mc:Choice xmlns:v="urn:schemas-microsoft-com:vml" Requires="v">
                <p:oleObj spid="_x0000_s4129" name="Formel" r:id="rId7" imgW="609600" imgH="228600" progId="Equation.3">
                  <p:embed/>
                </p:oleObj>
              </mc:Choice>
              <mc:Fallback>
                <p:oleObj name="Formel" r:id="rId7" imgW="6096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5334000"/>
                        <a:ext cx="1676400" cy="6286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79316572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9"/>
          <p:cNvSpPr txBox="1">
            <a:spLocks noChangeArrowheads="1"/>
          </p:cNvSpPr>
          <p:nvPr/>
        </p:nvSpPr>
        <p:spPr bwMode="auto">
          <a:xfrm>
            <a:off x="533400" y="1066800"/>
            <a:ext cx="81534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Arial" charset="0"/>
              </a:defRPr>
            </a:lvl9pPr>
          </a:lstStyle>
          <a:p>
            <a:pPr algn="l">
              <a:spcBef>
                <a:spcPct val="50000"/>
              </a:spcBef>
            </a:pPr>
            <a:r>
              <a:rPr lang="de-DE" dirty="0" err="1" smtClean="0"/>
              <a:t>FeRAM</a:t>
            </a:r>
            <a:r>
              <a:rPr lang="de-DE" dirty="0"/>
              <a:t>		</a:t>
            </a:r>
            <a:r>
              <a:rPr lang="de-DE" dirty="0" smtClean="0"/>
              <a:t>8 </a:t>
            </a:r>
            <a:r>
              <a:rPr lang="de-DE" dirty="0"/>
              <a:t>- 13 F</a:t>
            </a:r>
            <a:r>
              <a:rPr lang="de-DE" baseline="30000" dirty="0"/>
              <a:t>2 </a:t>
            </a:r>
            <a:endParaRPr lang="de-DE" dirty="0"/>
          </a:p>
          <a:p>
            <a:pPr algn="l">
              <a:spcBef>
                <a:spcPct val="50000"/>
              </a:spcBef>
            </a:pPr>
            <a:r>
              <a:rPr lang="de-DE" dirty="0"/>
              <a:t>SRAM			</a:t>
            </a:r>
            <a:r>
              <a:rPr lang="de-DE" dirty="0" smtClean="0"/>
              <a:t>  </a:t>
            </a:r>
            <a:r>
              <a:rPr lang="de-DE" dirty="0" smtClean="0">
                <a:sym typeface="Symbol" pitchFamily="18" charset="2"/>
              </a:rPr>
              <a:t> </a:t>
            </a:r>
            <a:r>
              <a:rPr lang="de-DE" dirty="0">
                <a:sym typeface="Symbol" pitchFamily="18" charset="2"/>
              </a:rPr>
              <a:t>6</a:t>
            </a:r>
            <a:r>
              <a:rPr lang="de-DE" dirty="0" smtClean="0">
                <a:sym typeface="Symbol" pitchFamily="18" charset="2"/>
              </a:rPr>
              <a:t>0 </a:t>
            </a:r>
            <a:r>
              <a:rPr lang="de-DE" dirty="0">
                <a:sym typeface="Symbol" pitchFamily="18" charset="2"/>
              </a:rPr>
              <a:t>F</a:t>
            </a:r>
            <a:r>
              <a:rPr lang="de-DE" baseline="30000" dirty="0">
                <a:sym typeface="Symbol" pitchFamily="18" charset="2"/>
              </a:rPr>
              <a:t>2</a:t>
            </a:r>
            <a:endParaRPr lang="de-DE" dirty="0">
              <a:sym typeface="Symbol" pitchFamily="18" charset="2"/>
            </a:endParaRPr>
          </a:p>
          <a:p>
            <a:pPr algn="l">
              <a:spcBef>
                <a:spcPct val="50000"/>
              </a:spcBef>
            </a:pPr>
            <a:r>
              <a:rPr lang="de-DE" dirty="0">
                <a:sym typeface="Symbol" pitchFamily="18" charset="2"/>
              </a:rPr>
              <a:t>DRAM		       8 F</a:t>
            </a:r>
            <a:r>
              <a:rPr lang="de-DE" baseline="30000" dirty="0">
                <a:sym typeface="Symbol" pitchFamily="18" charset="2"/>
              </a:rPr>
              <a:t>2</a:t>
            </a:r>
            <a:endParaRPr lang="de-DE" dirty="0">
              <a:sym typeface="Symbol" pitchFamily="18" charset="2"/>
            </a:endParaRPr>
          </a:p>
          <a:p>
            <a:pPr algn="l">
              <a:spcBef>
                <a:spcPct val="50000"/>
              </a:spcBef>
            </a:pPr>
            <a:r>
              <a:rPr lang="de-DE" dirty="0">
                <a:sym typeface="Symbol" pitchFamily="18" charset="2"/>
              </a:rPr>
              <a:t>EEPROM		   40 F</a:t>
            </a:r>
            <a:r>
              <a:rPr lang="de-DE" baseline="30000" dirty="0">
                <a:sym typeface="Symbol" pitchFamily="18" charset="2"/>
              </a:rPr>
              <a:t>2</a:t>
            </a:r>
            <a:endParaRPr lang="de-DE" dirty="0">
              <a:sym typeface="Symbol" pitchFamily="18" charset="2"/>
            </a:endParaRPr>
          </a:p>
          <a:p>
            <a:pPr algn="l">
              <a:spcBef>
                <a:spcPct val="50000"/>
              </a:spcBef>
            </a:pPr>
            <a:r>
              <a:rPr lang="de-DE" dirty="0">
                <a:sym typeface="Symbol" pitchFamily="18" charset="2"/>
              </a:rPr>
              <a:t>FLASH		6 - 12 F</a:t>
            </a:r>
            <a:r>
              <a:rPr lang="de-DE" baseline="30000" dirty="0">
                <a:sym typeface="Symbol" pitchFamily="18" charset="2"/>
              </a:rPr>
              <a:t>2</a:t>
            </a:r>
            <a:endParaRPr lang="de-DE" dirty="0">
              <a:sym typeface="Symbol" pitchFamily="18" charset="2"/>
            </a:endParaRPr>
          </a:p>
          <a:p>
            <a:pPr algn="l">
              <a:spcBef>
                <a:spcPct val="50000"/>
              </a:spcBef>
            </a:pPr>
            <a:endParaRPr lang="de-DE" dirty="0">
              <a:sym typeface="Symbol" pitchFamily="18" charset="2"/>
            </a:endParaRPr>
          </a:p>
          <a:p>
            <a:pPr algn="l">
              <a:spcBef>
                <a:spcPct val="50000"/>
              </a:spcBef>
            </a:pPr>
            <a:r>
              <a:rPr lang="de-DE" dirty="0">
                <a:sym typeface="Symbol" pitchFamily="18" charset="2"/>
              </a:rPr>
              <a:t>Kleinste Strukturen auf dem Chip: </a:t>
            </a:r>
          </a:p>
          <a:p>
            <a:pPr algn="l">
              <a:spcBef>
                <a:spcPct val="50000"/>
              </a:spcBef>
            </a:pPr>
            <a:r>
              <a:rPr lang="de-DE" dirty="0">
                <a:sym typeface="Symbol" pitchFamily="18" charset="2"/>
              </a:rPr>
              <a:t>F = </a:t>
            </a:r>
            <a:r>
              <a:rPr lang="de-DE" dirty="0" err="1">
                <a:sym typeface="Symbol" pitchFamily="18" charset="2"/>
              </a:rPr>
              <a:t>L</a:t>
            </a:r>
            <a:r>
              <a:rPr lang="de-DE" baseline="-25000" dirty="0" err="1">
                <a:sym typeface="Symbol" pitchFamily="18" charset="2"/>
              </a:rPr>
              <a:t>min</a:t>
            </a:r>
            <a:r>
              <a:rPr lang="de-DE" dirty="0">
                <a:sym typeface="Symbol" pitchFamily="18" charset="2"/>
              </a:rPr>
              <a:t> = 45, 65, 90, 130, 180, ..., 300 </a:t>
            </a:r>
            <a:r>
              <a:rPr lang="de-DE" dirty="0" err="1">
                <a:sym typeface="Symbol" pitchFamily="18" charset="2"/>
              </a:rPr>
              <a:t>nm</a:t>
            </a:r>
            <a:r>
              <a:rPr lang="de-DE" dirty="0">
                <a:sym typeface="Symbol" pitchFamily="18" charset="2"/>
              </a:rPr>
              <a:t> </a:t>
            </a:r>
            <a:r>
              <a:rPr lang="de-DE" dirty="0"/>
              <a:t>		</a:t>
            </a:r>
          </a:p>
        </p:txBody>
      </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499732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err="1"/>
              <a:t>Program</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18</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05899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19</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237887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276999"/>
          </a:xfrm>
          <a:prstGeom prst="rect">
            <a:avLst/>
          </a:prstGeom>
          <a:noFill/>
        </p:spPr>
        <p:txBody>
          <a:bodyPr wrap="square" rtlCol="0">
            <a:spAutoFit/>
          </a:bodyPr>
          <a:lstStyle/>
          <a:p>
            <a:pPr algn="l"/>
            <a:r>
              <a:rPr lang="de-DE" dirty="0" smtClean="0">
                <a:latin typeface="Arial" pitchFamily="34" charset="0"/>
                <a:cs typeface="Arial" pitchFamily="34" charset="0"/>
              </a:rPr>
              <a:t>Klassifizierung</a:t>
            </a:r>
          </a:p>
        </p:txBody>
      </p:sp>
      <p:sp>
        <p:nvSpPr>
          <p:cNvPr id="3" name="Titel 2"/>
          <p:cNvSpPr>
            <a:spLocks noGrp="1"/>
          </p:cNvSpPr>
          <p:nvPr>
            <p:ph type="title"/>
          </p:nvPr>
        </p:nvSpPr>
        <p:spPr/>
        <p:txBody>
          <a:bodyPr/>
          <a:lstStyle/>
          <a:p>
            <a:endParaRPr lang="de-DE"/>
          </a:p>
        </p:txBody>
      </p:sp>
      <p:sp>
        <p:nvSpPr>
          <p:cNvPr id="4" name="Rechteck 3"/>
          <p:cNvSpPr/>
          <p:nvPr/>
        </p:nvSpPr>
        <p:spPr>
          <a:xfrm>
            <a:off x="4953000" y="6019800"/>
            <a:ext cx="3090012" cy="276999"/>
          </a:xfrm>
          <a:prstGeom prst="rect">
            <a:avLst/>
          </a:prstGeom>
        </p:spPr>
        <p:txBody>
          <a:bodyPr wrap="none">
            <a:spAutoFit/>
          </a:bodyPr>
          <a:lstStyle/>
          <a:p>
            <a:r>
              <a:rPr lang="de-DE" b="1" dirty="0"/>
              <a:t>Phase-change </a:t>
            </a:r>
            <a:r>
              <a:rPr lang="de-DE" b="1" dirty="0">
                <a:hlinkClick r:id="rId3" tooltip="Random Access Memory"/>
              </a:rPr>
              <a:t>Random Access </a:t>
            </a:r>
            <a:r>
              <a:rPr lang="de-DE" b="1" dirty="0" smtClean="0">
                <a:hlinkClick r:id="rId3" tooltip="Random Access Memory"/>
              </a:rPr>
              <a:t>Memory</a:t>
            </a:r>
            <a:endParaRPr lang="de-DE" dirty="0"/>
          </a:p>
        </p:txBody>
      </p:sp>
      <p:sp>
        <p:nvSpPr>
          <p:cNvPr id="5" name="Rechteck 4"/>
          <p:cNvSpPr/>
          <p:nvPr/>
        </p:nvSpPr>
        <p:spPr>
          <a:xfrm>
            <a:off x="4953000" y="5638800"/>
            <a:ext cx="3303212" cy="276999"/>
          </a:xfrm>
          <a:prstGeom prst="rect">
            <a:avLst/>
          </a:prstGeom>
        </p:spPr>
        <p:txBody>
          <a:bodyPr wrap="none">
            <a:spAutoFit/>
          </a:bodyPr>
          <a:lstStyle/>
          <a:p>
            <a:r>
              <a:rPr lang="de-DE" b="1" dirty="0" err="1"/>
              <a:t>Magnetoresistive</a:t>
            </a:r>
            <a:r>
              <a:rPr lang="de-DE" b="1" dirty="0"/>
              <a:t> </a:t>
            </a:r>
            <a:r>
              <a:rPr lang="de-DE" b="1" dirty="0">
                <a:hlinkClick r:id="rId3" tooltip="Random Access Memory"/>
              </a:rPr>
              <a:t>Random Access Memory</a:t>
            </a:r>
            <a:endParaRPr lang="de-DE" dirty="0"/>
          </a:p>
        </p:txBody>
      </p:sp>
      <p:sp>
        <p:nvSpPr>
          <p:cNvPr id="6" name="Rechteck 5"/>
          <p:cNvSpPr/>
          <p:nvPr/>
        </p:nvSpPr>
        <p:spPr>
          <a:xfrm>
            <a:off x="4953000" y="5257800"/>
            <a:ext cx="3021083" cy="276999"/>
          </a:xfrm>
          <a:prstGeom prst="rect">
            <a:avLst/>
          </a:prstGeom>
        </p:spPr>
        <p:txBody>
          <a:bodyPr wrap="none">
            <a:spAutoFit/>
          </a:bodyPr>
          <a:lstStyle/>
          <a:p>
            <a:r>
              <a:rPr lang="de-DE" b="1" dirty="0" err="1"/>
              <a:t>Ferroelectric</a:t>
            </a:r>
            <a:r>
              <a:rPr lang="de-DE" b="1" dirty="0"/>
              <a:t> Random Access Memory</a:t>
            </a:r>
            <a:r>
              <a:rPr lang="de-DE" dirty="0"/>
              <a:t> </a:t>
            </a:r>
          </a:p>
        </p:txBody>
      </p:sp>
      <p:sp>
        <p:nvSpPr>
          <p:cNvPr id="7" name="Rechteck 6"/>
          <p:cNvSpPr/>
          <p:nvPr/>
        </p:nvSpPr>
        <p:spPr bwMode="auto">
          <a:xfrm>
            <a:off x="3657600" y="1447800"/>
            <a:ext cx="1828800" cy="381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Halbleiterspeicher</a:t>
            </a:r>
          </a:p>
        </p:txBody>
      </p:sp>
      <p:sp>
        <p:nvSpPr>
          <p:cNvPr id="9" name="Rechteck 8"/>
          <p:cNvSpPr/>
          <p:nvPr/>
        </p:nvSpPr>
        <p:spPr bwMode="auto">
          <a:xfrm>
            <a:off x="1524000" y="2209800"/>
            <a:ext cx="1828800" cy="381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Festwertspeicher</a:t>
            </a:r>
          </a:p>
        </p:txBody>
      </p:sp>
      <p:sp>
        <p:nvSpPr>
          <p:cNvPr id="10" name="Rechteck 9"/>
          <p:cNvSpPr/>
          <p:nvPr/>
        </p:nvSpPr>
        <p:spPr bwMode="auto">
          <a:xfrm>
            <a:off x="762000" y="2971800"/>
            <a:ext cx="1295400" cy="381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irreversibel</a:t>
            </a:r>
          </a:p>
        </p:txBody>
      </p:sp>
      <p:sp>
        <p:nvSpPr>
          <p:cNvPr id="11" name="Rechteck 10"/>
          <p:cNvSpPr/>
          <p:nvPr/>
        </p:nvSpPr>
        <p:spPr bwMode="auto">
          <a:xfrm>
            <a:off x="2743200" y="2971800"/>
            <a:ext cx="1295400" cy="381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reversibel</a:t>
            </a:r>
          </a:p>
        </p:txBody>
      </p:sp>
      <p:sp>
        <p:nvSpPr>
          <p:cNvPr id="12" name="Rechteck 11"/>
          <p:cNvSpPr/>
          <p:nvPr/>
        </p:nvSpPr>
        <p:spPr bwMode="auto">
          <a:xfrm>
            <a:off x="381000" y="37338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ROM</a:t>
            </a:r>
          </a:p>
        </p:txBody>
      </p:sp>
      <p:sp>
        <p:nvSpPr>
          <p:cNvPr id="13" name="Rechteck 12"/>
          <p:cNvSpPr/>
          <p:nvPr/>
        </p:nvSpPr>
        <p:spPr bwMode="auto">
          <a:xfrm>
            <a:off x="1600200" y="37338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PROM</a:t>
            </a:r>
          </a:p>
        </p:txBody>
      </p:sp>
      <p:sp>
        <p:nvSpPr>
          <p:cNvPr id="14" name="Rechteck 13"/>
          <p:cNvSpPr/>
          <p:nvPr/>
        </p:nvSpPr>
        <p:spPr bwMode="auto">
          <a:xfrm>
            <a:off x="2743200" y="37338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EPROM</a:t>
            </a:r>
          </a:p>
        </p:txBody>
      </p:sp>
      <p:sp>
        <p:nvSpPr>
          <p:cNvPr id="15" name="Rechteck 14"/>
          <p:cNvSpPr/>
          <p:nvPr/>
        </p:nvSpPr>
        <p:spPr bwMode="auto">
          <a:xfrm>
            <a:off x="3810000" y="37338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EEPROM</a:t>
            </a:r>
          </a:p>
        </p:txBody>
      </p:sp>
      <p:sp>
        <p:nvSpPr>
          <p:cNvPr id="16" name="Rechteck 15"/>
          <p:cNvSpPr/>
          <p:nvPr/>
        </p:nvSpPr>
        <p:spPr bwMode="auto">
          <a:xfrm>
            <a:off x="3810000" y="4419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Flash</a:t>
            </a:r>
          </a:p>
        </p:txBody>
      </p:sp>
      <p:sp>
        <p:nvSpPr>
          <p:cNvPr id="17" name="Rechteck 16"/>
          <p:cNvSpPr/>
          <p:nvPr/>
        </p:nvSpPr>
        <p:spPr bwMode="auto">
          <a:xfrm>
            <a:off x="5791200" y="2209800"/>
            <a:ext cx="1828800" cy="381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Schreib-Lese Speicher</a:t>
            </a:r>
          </a:p>
        </p:txBody>
      </p:sp>
      <p:sp>
        <p:nvSpPr>
          <p:cNvPr id="18" name="Rechteck 17"/>
          <p:cNvSpPr/>
          <p:nvPr/>
        </p:nvSpPr>
        <p:spPr bwMode="auto">
          <a:xfrm>
            <a:off x="5181600" y="2971800"/>
            <a:ext cx="1524000" cy="381000"/>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a:t>s</a:t>
            </a:r>
            <a:r>
              <a:rPr kumimoji="0" lang="de-DE" sz="1200" b="0" i="0" u="none" strike="noStrike" cap="none" normalizeH="0" baseline="0" dirty="0" smtClean="0">
                <a:ln>
                  <a:noFill/>
                </a:ln>
                <a:solidFill>
                  <a:schemeClr val="tx1"/>
                </a:solidFill>
                <a:effectLst/>
                <a:latin typeface="Arial" charset="0"/>
                <a:cs typeface="Arial" charset="0"/>
              </a:rPr>
              <a:t>tatisches RAM</a:t>
            </a:r>
          </a:p>
        </p:txBody>
      </p:sp>
      <p:sp>
        <p:nvSpPr>
          <p:cNvPr id="19" name="Rechteck 18"/>
          <p:cNvSpPr/>
          <p:nvPr/>
        </p:nvSpPr>
        <p:spPr bwMode="auto">
          <a:xfrm>
            <a:off x="7086600" y="2971800"/>
            <a:ext cx="1524000" cy="381000"/>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dynamisches RAM</a:t>
            </a:r>
          </a:p>
        </p:txBody>
      </p:sp>
      <p:sp>
        <p:nvSpPr>
          <p:cNvPr id="21" name="Rechteck 20"/>
          <p:cNvSpPr/>
          <p:nvPr/>
        </p:nvSpPr>
        <p:spPr bwMode="auto">
          <a:xfrm>
            <a:off x="5181600" y="4419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err="1" smtClean="0"/>
              <a:t>Fe</a:t>
            </a:r>
            <a:r>
              <a:rPr kumimoji="0" lang="de-DE" sz="1200" b="0" i="0" u="none" strike="noStrike" cap="none" normalizeH="0" baseline="0" dirty="0" err="1" smtClean="0">
                <a:ln>
                  <a:noFill/>
                </a:ln>
                <a:solidFill>
                  <a:schemeClr val="tx1"/>
                </a:solidFill>
                <a:effectLst/>
                <a:latin typeface="Arial" charset="0"/>
                <a:cs typeface="Arial" charset="0"/>
              </a:rPr>
              <a:t>RAM</a:t>
            </a: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22" name="Rechteck 21"/>
          <p:cNvSpPr/>
          <p:nvPr/>
        </p:nvSpPr>
        <p:spPr bwMode="auto">
          <a:xfrm>
            <a:off x="6400800" y="4419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smtClean="0"/>
              <a:t>M</a:t>
            </a:r>
            <a:r>
              <a:rPr kumimoji="0" lang="de-DE" sz="1200" b="0" i="0" u="none" strike="noStrike" cap="none" normalizeH="0" baseline="0" dirty="0" smtClean="0">
                <a:ln>
                  <a:noFill/>
                </a:ln>
                <a:solidFill>
                  <a:schemeClr val="tx1"/>
                </a:solidFill>
                <a:effectLst/>
                <a:latin typeface="Arial" charset="0"/>
                <a:cs typeface="Arial" charset="0"/>
              </a:rPr>
              <a:t>RAM</a:t>
            </a:r>
          </a:p>
        </p:txBody>
      </p:sp>
      <p:sp>
        <p:nvSpPr>
          <p:cNvPr id="23" name="Rechteck 22"/>
          <p:cNvSpPr/>
          <p:nvPr/>
        </p:nvSpPr>
        <p:spPr bwMode="auto">
          <a:xfrm>
            <a:off x="7620000" y="44196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dirty="0"/>
              <a:t>P</a:t>
            </a:r>
            <a:r>
              <a:rPr kumimoji="0" lang="de-DE" sz="1200" b="0" i="0" u="none" strike="noStrike" cap="none" normalizeH="0" baseline="0" dirty="0" smtClean="0">
                <a:ln>
                  <a:noFill/>
                </a:ln>
                <a:solidFill>
                  <a:schemeClr val="tx1"/>
                </a:solidFill>
                <a:effectLst/>
                <a:latin typeface="Arial" charset="0"/>
                <a:cs typeface="Arial" charset="0"/>
              </a:rPr>
              <a:t>RAM</a:t>
            </a:r>
          </a:p>
        </p:txBody>
      </p:sp>
      <p:sp>
        <p:nvSpPr>
          <p:cNvPr id="8" name="Textfeld 7"/>
          <p:cNvSpPr txBox="1"/>
          <p:nvPr/>
        </p:nvSpPr>
        <p:spPr>
          <a:xfrm>
            <a:off x="1447800" y="5486400"/>
            <a:ext cx="1343638" cy="276999"/>
          </a:xfrm>
          <a:prstGeom prst="rect">
            <a:avLst/>
          </a:prstGeom>
          <a:noFill/>
        </p:spPr>
        <p:txBody>
          <a:bodyPr wrap="none" rtlCol="0">
            <a:spAutoFit/>
          </a:bodyPr>
          <a:lstStyle/>
          <a:p>
            <a:r>
              <a:rPr lang="de-DE" dirty="0" smtClean="0"/>
              <a:t>Flüchtig (volatile)</a:t>
            </a:r>
            <a:endParaRPr lang="de-DE" dirty="0"/>
          </a:p>
        </p:txBody>
      </p:sp>
      <p:sp>
        <p:nvSpPr>
          <p:cNvPr id="25" name="Rechteck 24"/>
          <p:cNvSpPr/>
          <p:nvPr/>
        </p:nvSpPr>
        <p:spPr bwMode="auto">
          <a:xfrm>
            <a:off x="381000" y="5410200"/>
            <a:ext cx="990600" cy="381000"/>
          </a:xfrm>
          <a:prstGeom prst="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26" name="Rechteck 25"/>
          <p:cNvSpPr/>
          <p:nvPr/>
        </p:nvSpPr>
        <p:spPr bwMode="auto">
          <a:xfrm>
            <a:off x="381000" y="5867400"/>
            <a:ext cx="9906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cs typeface="Arial" charset="0"/>
            </a:endParaRPr>
          </a:p>
        </p:txBody>
      </p:sp>
      <p:sp>
        <p:nvSpPr>
          <p:cNvPr id="27" name="Textfeld 26"/>
          <p:cNvSpPr txBox="1"/>
          <p:nvPr/>
        </p:nvSpPr>
        <p:spPr>
          <a:xfrm>
            <a:off x="1447800" y="5943600"/>
            <a:ext cx="1863011" cy="276999"/>
          </a:xfrm>
          <a:prstGeom prst="rect">
            <a:avLst/>
          </a:prstGeom>
          <a:noFill/>
        </p:spPr>
        <p:txBody>
          <a:bodyPr wrap="none" rtlCol="0">
            <a:spAutoFit/>
          </a:bodyPr>
          <a:lstStyle/>
          <a:p>
            <a:r>
              <a:rPr lang="de-DE" dirty="0" smtClean="0"/>
              <a:t>Permanent (non-volatile)</a:t>
            </a:r>
            <a:endParaRPr lang="de-DE" dirty="0"/>
          </a:p>
        </p:txBody>
      </p:sp>
      <p:cxnSp>
        <p:nvCxnSpPr>
          <p:cNvPr id="28" name="Gerade Verbindung mit Pfeil 27"/>
          <p:cNvCxnSpPr>
            <a:endCxn id="14" idx="0"/>
          </p:cNvCxnSpPr>
          <p:nvPr/>
        </p:nvCxnSpPr>
        <p:spPr bwMode="auto">
          <a:xfrm>
            <a:off x="3124200" y="3352800"/>
            <a:ext cx="0" cy="381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mit Pfeil 29"/>
          <p:cNvCxnSpPr>
            <a:stCxn id="14" idx="3"/>
            <a:endCxn id="15" idx="1"/>
          </p:cNvCxnSpPr>
          <p:nvPr/>
        </p:nvCxnSpPr>
        <p:spPr bwMode="auto">
          <a:xfrm>
            <a:off x="3505200" y="3924300"/>
            <a:ext cx="304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52" name="Gerade Verbindung mit Pfeil 74751"/>
          <p:cNvCxnSpPr>
            <a:stCxn id="15" idx="2"/>
            <a:endCxn id="16" idx="0"/>
          </p:cNvCxnSpPr>
          <p:nvPr/>
        </p:nvCxnSpPr>
        <p:spPr bwMode="auto">
          <a:xfrm>
            <a:off x="4305300" y="4114800"/>
            <a:ext cx="0" cy="304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54" name="Gerade Verbindung mit Pfeil 74753"/>
          <p:cNvCxnSpPr/>
          <p:nvPr/>
        </p:nvCxnSpPr>
        <p:spPr bwMode="auto">
          <a:xfrm>
            <a:off x="8001000" y="3429000"/>
            <a:ext cx="0" cy="838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mit Pfeil 35"/>
          <p:cNvCxnSpPr/>
          <p:nvPr/>
        </p:nvCxnSpPr>
        <p:spPr bwMode="auto">
          <a:xfrm flipH="1">
            <a:off x="7162800" y="3810000"/>
            <a:ext cx="60960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mit Pfeil 37"/>
          <p:cNvCxnSpPr/>
          <p:nvPr/>
        </p:nvCxnSpPr>
        <p:spPr bwMode="auto">
          <a:xfrm flipH="1">
            <a:off x="6096000" y="3886200"/>
            <a:ext cx="1447800" cy="381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758" name="Textfeld 74757"/>
          <p:cNvSpPr txBox="1"/>
          <p:nvPr/>
        </p:nvSpPr>
        <p:spPr>
          <a:xfrm>
            <a:off x="2623777" y="4114800"/>
            <a:ext cx="636713" cy="276999"/>
          </a:xfrm>
          <a:prstGeom prst="rect">
            <a:avLst/>
          </a:prstGeom>
          <a:noFill/>
        </p:spPr>
        <p:txBody>
          <a:bodyPr wrap="none" rtlCol="0">
            <a:spAutoFit/>
          </a:bodyPr>
          <a:lstStyle/>
          <a:p>
            <a:r>
              <a:rPr lang="de-DE" dirty="0" err="1" smtClean="0"/>
              <a:t>Clr</a:t>
            </a:r>
            <a:r>
              <a:rPr lang="de-DE" dirty="0" smtClean="0"/>
              <a:t> UV</a:t>
            </a:r>
            <a:endParaRPr lang="de-DE" dirty="0"/>
          </a:p>
        </p:txBody>
      </p:sp>
      <p:sp>
        <p:nvSpPr>
          <p:cNvPr id="41" name="Textfeld 40"/>
          <p:cNvSpPr txBox="1"/>
          <p:nvPr/>
        </p:nvSpPr>
        <p:spPr>
          <a:xfrm>
            <a:off x="4850431" y="3810000"/>
            <a:ext cx="559769" cy="276999"/>
          </a:xfrm>
          <a:prstGeom prst="rect">
            <a:avLst/>
          </a:prstGeom>
          <a:noFill/>
        </p:spPr>
        <p:txBody>
          <a:bodyPr wrap="none" rtlCol="0">
            <a:spAutoFit/>
          </a:bodyPr>
          <a:lstStyle/>
          <a:p>
            <a:r>
              <a:rPr lang="de-DE" dirty="0" err="1" smtClean="0"/>
              <a:t>Clr</a:t>
            </a:r>
            <a:r>
              <a:rPr lang="de-DE" dirty="0" smtClean="0"/>
              <a:t> </a:t>
            </a:r>
            <a:r>
              <a:rPr lang="de-DE" dirty="0" err="1" smtClean="0"/>
              <a:t>El</a:t>
            </a:r>
            <a:endParaRPr lang="de-DE" dirty="0"/>
          </a:p>
        </p:txBody>
      </p:sp>
      <p:sp>
        <p:nvSpPr>
          <p:cNvPr id="43" name="Textfeld 42"/>
          <p:cNvSpPr txBox="1"/>
          <p:nvPr/>
        </p:nvSpPr>
        <p:spPr>
          <a:xfrm>
            <a:off x="1091595" y="4371201"/>
            <a:ext cx="1567481" cy="276999"/>
          </a:xfrm>
          <a:prstGeom prst="rect">
            <a:avLst/>
          </a:prstGeom>
          <a:noFill/>
        </p:spPr>
        <p:txBody>
          <a:bodyPr wrap="none" rtlCol="0">
            <a:spAutoFit/>
          </a:bodyPr>
          <a:lstStyle/>
          <a:p>
            <a:r>
              <a:rPr lang="de-DE" dirty="0" smtClean="0"/>
              <a:t>P. </a:t>
            </a:r>
            <a:r>
              <a:rPr lang="de-DE" dirty="0"/>
              <a:t>m</a:t>
            </a:r>
            <a:r>
              <a:rPr lang="de-DE" dirty="0" smtClean="0"/>
              <a:t>it spez. Geräten</a:t>
            </a:r>
            <a:endParaRPr lang="de-DE" dirty="0"/>
          </a:p>
        </p:txBody>
      </p:sp>
      <p:sp>
        <p:nvSpPr>
          <p:cNvPr id="44" name="Textfeld 43"/>
          <p:cNvSpPr txBox="1"/>
          <p:nvPr/>
        </p:nvSpPr>
        <p:spPr>
          <a:xfrm>
            <a:off x="44776" y="4114800"/>
            <a:ext cx="1375120" cy="276999"/>
          </a:xfrm>
          <a:prstGeom prst="rect">
            <a:avLst/>
          </a:prstGeom>
          <a:noFill/>
        </p:spPr>
        <p:txBody>
          <a:bodyPr wrap="none" rtlCol="0">
            <a:spAutoFit/>
          </a:bodyPr>
          <a:lstStyle/>
          <a:p>
            <a:r>
              <a:rPr lang="de-DE" dirty="0" smtClean="0"/>
              <a:t>P. bei Herstellung</a:t>
            </a:r>
            <a:endParaRPr lang="de-DE" dirty="0"/>
          </a:p>
        </p:txBody>
      </p:sp>
      <p:sp>
        <p:nvSpPr>
          <p:cNvPr id="45" name="Textfeld 44"/>
          <p:cNvSpPr txBox="1"/>
          <p:nvPr/>
        </p:nvSpPr>
        <p:spPr>
          <a:xfrm>
            <a:off x="4969774" y="2667000"/>
            <a:ext cx="373821" cy="276999"/>
          </a:xfrm>
          <a:prstGeom prst="rect">
            <a:avLst/>
          </a:prstGeom>
          <a:noFill/>
        </p:spPr>
        <p:txBody>
          <a:bodyPr wrap="none" rtlCol="0">
            <a:spAutoFit/>
          </a:bodyPr>
          <a:lstStyle/>
          <a:p>
            <a:r>
              <a:rPr lang="de-DE" dirty="0" smtClean="0"/>
              <a:t>FF</a:t>
            </a:r>
            <a:endParaRPr lang="de-DE" dirty="0"/>
          </a:p>
        </p:txBody>
      </p:sp>
      <p:sp>
        <p:nvSpPr>
          <p:cNvPr id="46" name="Textfeld 45"/>
          <p:cNvSpPr txBox="1"/>
          <p:nvPr/>
        </p:nvSpPr>
        <p:spPr>
          <a:xfrm>
            <a:off x="7040915" y="2667000"/>
            <a:ext cx="465192" cy="276999"/>
          </a:xfrm>
          <a:prstGeom prst="rect">
            <a:avLst/>
          </a:prstGeom>
          <a:noFill/>
        </p:spPr>
        <p:txBody>
          <a:bodyPr wrap="none" rtlCol="0">
            <a:spAutoFit/>
          </a:bodyPr>
          <a:lstStyle/>
          <a:p>
            <a:r>
              <a:rPr lang="de-DE" dirty="0" smtClean="0"/>
              <a:t>Cap</a:t>
            </a:r>
            <a:endParaRPr lang="de-DE" dirty="0"/>
          </a:p>
        </p:txBody>
      </p:sp>
      <p:sp>
        <p:nvSpPr>
          <p:cNvPr id="47" name="Textfeld 46"/>
          <p:cNvSpPr txBox="1"/>
          <p:nvPr/>
        </p:nvSpPr>
        <p:spPr>
          <a:xfrm>
            <a:off x="7560541" y="2667000"/>
            <a:ext cx="1354859" cy="276999"/>
          </a:xfrm>
          <a:prstGeom prst="rect">
            <a:avLst/>
          </a:prstGeom>
          <a:noFill/>
        </p:spPr>
        <p:txBody>
          <a:bodyPr wrap="none" rtlCol="0">
            <a:spAutoFit/>
          </a:bodyPr>
          <a:lstStyle/>
          <a:p>
            <a:r>
              <a:rPr lang="de-DE" dirty="0" err="1" smtClean="0"/>
              <a:t>Dest</a:t>
            </a:r>
            <a:r>
              <a:rPr lang="de-DE" dirty="0" smtClean="0"/>
              <a:t> RO/Refresh</a:t>
            </a:r>
            <a:endParaRPr lang="de-DE" dirty="0"/>
          </a:p>
        </p:txBody>
      </p:sp>
    </p:spTree>
    <p:extLst>
      <p:ext uri="{BB962C8B-B14F-4D97-AF65-F5344CB8AC3E}">
        <p14:creationId xmlns:p14="http://schemas.microsoft.com/office/powerpoint/2010/main" val="3714428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20</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Textfeld 170"/>
          <p:cNvSpPr txBox="1"/>
          <p:nvPr/>
        </p:nvSpPr>
        <p:spPr>
          <a:xfrm>
            <a:off x="1600200" y="5029200"/>
            <a:ext cx="269626" cy="276999"/>
          </a:xfrm>
          <a:prstGeom prst="rect">
            <a:avLst/>
          </a:prstGeom>
          <a:noFill/>
        </p:spPr>
        <p:txBody>
          <a:bodyPr wrap="none" rtlCol="0">
            <a:spAutoFit/>
          </a:bodyPr>
          <a:lstStyle/>
          <a:p>
            <a:r>
              <a:rPr lang="de-DE" dirty="0" smtClean="0"/>
              <a:t>1</a:t>
            </a:r>
            <a:endParaRPr lang="de-DE" dirty="0"/>
          </a:p>
        </p:txBody>
      </p:sp>
      <p:sp>
        <p:nvSpPr>
          <p:cNvPr id="172" name="Textfeld 171"/>
          <p:cNvSpPr txBox="1"/>
          <p:nvPr/>
        </p:nvSpPr>
        <p:spPr>
          <a:xfrm>
            <a:off x="6477000" y="50292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130638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21</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Textfeld 170"/>
          <p:cNvSpPr txBox="1"/>
          <p:nvPr/>
        </p:nvSpPr>
        <p:spPr>
          <a:xfrm>
            <a:off x="1600200" y="5029200"/>
            <a:ext cx="269626" cy="276999"/>
          </a:xfrm>
          <a:prstGeom prst="rect">
            <a:avLst/>
          </a:prstGeom>
          <a:noFill/>
        </p:spPr>
        <p:txBody>
          <a:bodyPr wrap="none" rtlCol="0">
            <a:spAutoFit/>
          </a:bodyPr>
          <a:lstStyle/>
          <a:p>
            <a:r>
              <a:rPr lang="de-DE" dirty="0" smtClean="0"/>
              <a:t>1</a:t>
            </a:r>
            <a:endParaRPr lang="de-DE" dirty="0"/>
          </a:p>
        </p:txBody>
      </p:sp>
      <p:sp>
        <p:nvSpPr>
          <p:cNvPr id="172" name="Textfeld 171"/>
          <p:cNvSpPr txBox="1"/>
          <p:nvPr/>
        </p:nvSpPr>
        <p:spPr>
          <a:xfrm>
            <a:off x="6477000" y="5029200"/>
            <a:ext cx="269626" cy="276999"/>
          </a:xfrm>
          <a:prstGeom prst="rect">
            <a:avLst/>
          </a:prstGeom>
          <a:noFill/>
        </p:spPr>
        <p:txBody>
          <a:bodyPr wrap="none" rtlCol="0">
            <a:spAutoFit/>
          </a:bodyPr>
          <a:lstStyle/>
          <a:p>
            <a:r>
              <a:rPr lang="de-DE" dirty="0" smtClean="0"/>
              <a:t>0</a:t>
            </a:r>
            <a:endParaRPr lang="de-DE" dirty="0"/>
          </a:p>
        </p:txBody>
      </p:sp>
    </p:spTree>
    <p:extLst>
      <p:ext uri="{BB962C8B-B14F-4D97-AF65-F5344CB8AC3E}">
        <p14:creationId xmlns:p14="http://schemas.microsoft.com/office/powerpoint/2010/main" val="2500434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22</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Textfeld 170"/>
          <p:cNvSpPr txBox="1"/>
          <p:nvPr/>
        </p:nvSpPr>
        <p:spPr>
          <a:xfrm>
            <a:off x="1600200" y="5029200"/>
            <a:ext cx="269626" cy="276999"/>
          </a:xfrm>
          <a:prstGeom prst="rect">
            <a:avLst/>
          </a:prstGeom>
          <a:noFill/>
        </p:spPr>
        <p:txBody>
          <a:bodyPr wrap="none" rtlCol="0">
            <a:spAutoFit/>
          </a:bodyPr>
          <a:lstStyle/>
          <a:p>
            <a:r>
              <a:rPr lang="de-DE" dirty="0" smtClean="0"/>
              <a:t>1</a:t>
            </a:r>
            <a:endParaRPr lang="de-DE" dirty="0"/>
          </a:p>
        </p:txBody>
      </p:sp>
      <p:sp>
        <p:nvSpPr>
          <p:cNvPr id="172" name="Textfeld 171"/>
          <p:cNvSpPr txBox="1"/>
          <p:nvPr/>
        </p:nvSpPr>
        <p:spPr>
          <a:xfrm>
            <a:off x="6477000" y="5029200"/>
            <a:ext cx="269626" cy="276999"/>
          </a:xfrm>
          <a:prstGeom prst="rect">
            <a:avLst/>
          </a:prstGeom>
          <a:noFill/>
        </p:spPr>
        <p:txBody>
          <a:bodyPr wrap="none" rtlCol="0">
            <a:spAutoFit/>
          </a:bodyPr>
          <a:lstStyle/>
          <a:p>
            <a:r>
              <a:rPr lang="de-DE" dirty="0" smtClean="0"/>
              <a:t>0</a:t>
            </a:r>
            <a:endParaRPr lang="de-DE" dirty="0"/>
          </a:p>
        </p:txBody>
      </p:sp>
      <p:sp>
        <p:nvSpPr>
          <p:cNvPr id="4" name="Freihandform 3"/>
          <p:cNvSpPr/>
          <p:nvPr/>
        </p:nvSpPr>
        <p:spPr bwMode="auto">
          <a:xfrm>
            <a:off x="5156644" y="3455894"/>
            <a:ext cx="1566885" cy="1782482"/>
          </a:xfrm>
          <a:custGeom>
            <a:avLst/>
            <a:gdLst>
              <a:gd name="connsiteX0" fmla="*/ 60815 w 1566885"/>
              <a:gd name="connsiteY0" fmla="*/ 0 h 1782482"/>
              <a:gd name="connsiteX1" fmla="*/ 60815 w 1566885"/>
              <a:gd name="connsiteY1" fmla="*/ 1075765 h 1782482"/>
              <a:gd name="connsiteX2" fmla="*/ 692827 w 1566885"/>
              <a:gd name="connsiteY2" fmla="*/ 1237130 h 1782482"/>
              <a:gd name="connsiteX3" fmla="*/ 948321 w 1566885"/>
              <a:gd name="connsiteY3" fmla="*/ 1707777 h 1782482"/>
              <a:gd name="connsiteX4" fmla="*/ 1566885 w 1566885"/>
              <a:gd name="connsiteY4" fmla="*/ 1775012 h 178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885" h="1782482">
                <a:moveTo>
                  <a:pt x="60815" y="0"/>
                </a:moveTo>
                <a:cubicBezTo>
                  <a:pt x="8147" y="434788"/>
                  <a:pt x="-44520" y="869577"/>
                  <a:pt x="60815" y="1075765"/>
                </a:cubicBezTo>
                <a:cubicBezTo>
                  <a:pt x="166150" y="1281953"/>
                  <a:pt x="544909" y="1131795"/>
                  <a:pt x="692827" y="1237130"/>
                </a:cubicBezTo>
                <a:cubicBezTo>
                  <a:pt x="840745" y="1342465"/>
                  <a:pt x="802645" y="1618130"/>
                  <a:pt x="948321" y="1707777"/>
                </a:cubicBezTo>
                <a:cubicBezTo>
                  <a:pt x="1093997" y="1797424"/>
                  <a:pt x="1330441" y="1786218"/>
                  <a:pt x="1566885" y="1775012"/>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Freihandform 6"/>
          <p:cNvSpPr/>
          <p:nvPr/>
        </p:nvSpPr>
        <p:spPr bwMode="auto">
          <a:xfrm>
            <a:off x="1438835" y="3854522"/>
            <a:ext cx="1635547" cy="1089655"/>
          </a:xfrm>
          <a:custGeom>
            <a:avLst/>
            <a:gdLst>
              <a:gd name="connsiteX0" fmla="*/ 0 w 1635547"/>
              <a:gd name="connsiteY0" fmla="*/ 1013313 h 1089655"/>
              <a:gd name="connsiteX1" fmla="*/ 107577 w 1635547"/>
              <a:gd name="connsiteY1" fmla="*/ 1013313 h 1089655"/>
              <a:gd name="connsiteX2" fmla="*/ 268941 w 1635547"/>
              <a:gd name="connsiteY2" fmla="*/ 219937 h 1089655"/>
              <a:gd name="connsiteX3" fmla="*/ 1519518 w 1635547"/>
              <a:gd name="connsiteY3" fmla="*/ 58572 h 1089655"/>
              <a:gd name="connsiteX4" fmla="*/ 1506071 w 1635547"/>
              <a:gd name="connsiteY4" fmla="*/ 1080549 h 1089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547" h="1089655">
                <a:moveTo>
                  <a:pt x="0" y="1013313"/>
                </a:moveTo>
                <a:cubicBezTo>
                  <a:pt x="31377" y="1079427"/>
                  <a:pt x="62754" y="1145542"/>
                  <a:pt x="107577" y="1013313"/>
                </a:cubicBezTo>
                <a:cubicBezTo>
                  <a:pt x="152400" y="881084"/>
                  <a:pt x="33618" y="379060"/>
                  <a:pt x="268941" y="219937"/>
                </a:cubicBezTo>
                <a:cubicBezTo>
                  <a:pt x="504264" y="60814"/>
                  <a:pt x="1313330" y="-84863"/>
                  <a:pt x="1519518" y="58572"/>
                </a:cubicBezTo>
                <a:cubicBezTo>
                  <a:pt x="1725706" y="202007"/>
                  <a:pt x="1615888" y="641278"/>
                  <a:pt x="1506071" y="1080549"/>
                </a:cubicBezTo>
              </a:path>
            </a:pathLst>
          </a:custGeom>
          <a:noFill/>
          <a:ln w="9525" cap="flat" cmpd="sng" algn="ctr">
            <a:solidFill>
              <a:schemeClr val="tx1"/>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886527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23</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0</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1</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Textfeld 170"/>
          <p:cNvSpPr txBox="1"/>
          <p:nvPr/>
        </p:nvSpPr>
        <p:spPr>
          <a:xfrm>
            <a:off x="1600200" y="5029200"/>
            <a:ext cx="269626" cy="276999"/>
          </a:xfrm>
          <a:prstGeom prst="rect">
            <a:avLst/>
          </a:prstGeom>
          <a:noFill/>
        </p:spPr>
        <p:txBody>
          <a:bodyPr wrap="none" rtlCol="0">
            <a:spAutoFit/>
          </a:bodyPr>
          <a:lstStyle/>
          <a:p>
            <a:r>
              <a:rPr lang="de-DE" dirty="0" smtClean="0"/>
              <a:t>1</a:t>
            </a:r>
            <a:endParaRPr lang="de-DE" dirty="0"/>
          </a:p>
        </p:txBody>
      </p:sp>
      <p:sp>
        <p:nvSpPr>
          <p:cNvPr id="172" name="Textfeld 171"/>
          <p:cNvSpPr txBox="1"/>
          <p:nvPr/>
        </p:nvSpPr>
        <p:spPr>
          <a:xfrm>
            <a:off x="6477000" y="5029200"/>
            <a:ext cx="269626" cy="276999"/>
          </a:xfrm>
          <a:prstGeom prst="rect">
            <a:avLst/>
          </a:prstGeom>
          <a:noFill/>
        </p:spPr>
        <p:txBody>
          <a:bodyPr wrap="none" rtlCol="0">
            <a:spAutoFit/>
          </a:bodyPr>
          <a:lstStyle/>
          <a:p>
            <a:r>
              <a:rPr lang="de-DE" dirty="0" smtClean="0"/>
              <a:t>0</a:t>
            </a:r>
            <a:endParaRPr lang="de-DE" dirty="0"/>
          </a:p>
        </p:txBody>
      </p:sp>
      <p:sp>
        <p:nvSpPr>
          <p:cNvPr id="4" name="Freihandform 3"/>
          <p:cNvSpPr/>
          <p:nvPr/>
        </p:nvSpPr>
        <p:spPr bwMode="auto">
          <a:xfrm>
            <a:off x="5156644" y="3455894"/>
            <a:ext cx="1566885" cy="1782482"/>
          </a:xfrm>
          <a:custGeom>
            <a:avLst/>
            <a:gdLst>
              <a:gd name="connsiteX0" fmla="*/ 60815 w 1566885"/>
              <a:gd name="connsiteY0" fmla="*/ 0 h 1782482"/>
              <a:gd name="connsiteX1" fmla="*/ 60815 w 1566885"/>
              <a:gd name="connsiteY1" fmla="*/ 1075765 h 1782482"/>
              <a:gd name="connsiteX2" fmla="*/ 692827 w 1566885"/>
              <a:gd name="connsiteY2" fmla="*/ 1237130 h 1782482"/>
              <a:gd name="connsiteX3" fmla="*/ 948321 w 1566885"/>
              <a:gd name="connsiteY3" fmla="*/ 1707777 h 1782482"/>
              <a:gd name="connsiteX4" fmla="*/ 1566885 w 1566885"/>
              <a:gd name="connsiteY4" fmla="*/ 1775012 h 1782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885" h="1782482">
                <a:moveTo>
                  <a:pt x="60815" y="0"/>
                </a:moveTo>
                <a:cubicBezTo>
                  <a:pt x="8147" y="434788"/>
                  <a:pt x="-44520" y="869577"/>
                  <a:pt x="60815" y="1075765"/>
                </a:cubicBezTo>
                <a:cubicBezTo>
                  <a:pt x="166150" y="1281953"/>
                  <a:pt x="544909" y="1131795"/>
                  <a:pt x="692827" y="1237130"/>
                </a:cubicBezTo>
                <a:cubicBezTo>
                  <a:pt x="840745" y="1342465"/>
                  <a:pt x="802645" y="1618130"/>
                  <a:pt x="948321" y="1707777"/>
                </a:cubicBezTo>
                <a:cubicBezTo>
                  <a:pt x="1093997" y="1797424"/>
                  <a:pt x="1330441" y="1786218"/>
                  <a:pt x="1566885" y="1775012"/>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 name="Freihandform 6"/>
          <p:cNvSpPr/>
          <p:nvPr/>
        </p:nvSpPr>
        <p:spPr bwMode="auto">
          <a:xfrm>
            <a:off x="1438835" y="3854522"/>
            <a:ext cx="1635547" cy="1089655"/>
          </a:xfrm>
          <a:custGeom>
            <a:avLst/>
            <a:gdLst>
              <a:gd name="connsiteX0" fmla="*/ 0 w 1635547"/>
              <a:gd name="connsiteY0" fmla="*/ 1013313 h 1089655"/>
              <a:gd name="connsiteX1" fmla="*/ 107577 w 1635547"/>
              <a:gd name="connsiteY1" fmla="*/ 1013313 h 1089655"/>
              <a:gd name="connsiteX2" fmla="*/ 268941 w 1635547"/>
              <a:gd name="connsiteY2" fmla="*/ 219937 h 1089655"/>
              <a:gd name="connsiteX3" fmla="*/ 1519518 w 1635547"/>
              <a:gd name="connsiteY3" fmla="*/ 58572 h 1089655"/>
              <a:gd name="connsiteX4" fmla="*/ 1506071 w 1635547"/>
              <a:gd name="connsiteY4" fmla="*/ 1080549 h 1089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547" h="1089655">
                <a:moveTo>
                  <a:pt x="0" y="1013313"/>
                </a:moveTo>
                <a:cubicBezTo>
                  <a:pt x="31377" y="1079427"/>
                  <a:pt x="62754" y="1145542"/>
                  <a:pt x="107577" y="1013313"/>
                </a:cubicBezTo>
                <a:cubicBezTo>
                  <a:pt x="152400" y="881084"/>
                  <a:pt x="33618" y="379060"/>
                  <a:pt x="268941" y="219937"/>
                </a:cubicBezTo>
                <a:cubicBezTo>
                  <a:pt x="504264" y="60814"/>
                  <a:pt x="1313330" y="-84863"/>
                  <a:pt x="1519518" y="58572"/>
                </a:cubicBezTo>
                <a:cubicBezTo>
                  <a:pt x="1725706" y="202007"/>
                  <a:pt x="1615888" y="641278"/>
                  <a:pt x="1506071" y="1080549"/>
                </a:cubicBezTo>
              </a:path>
            </a:pathLst>
          </a:custGeom>
          <a:noFill/>
          <a:ln w="9525" cap="flat" cmpd="sng" algn="ctr">
            <a:solidFill>
              <a:schemeClr val="tx1"/>
            </a:solidFill>
            <a:prstDash val="dash"/>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3" name="Gerade Verbindung 172"/>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8833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24</a:t>
            </a:fld>
            <a:endParaRPr lang="de-DE" altLang="de-DE"/>
          </a:p>
        </p:txBody>
      </p:sp>
      <p:cxnSp>
        <p:nvCxnSpPr>
          <p:cNvPr id="14" name="Gerade Verbindung 13"/>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0</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1</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1" name="Textfeld 170"/>
          <p:cNvSpPr txBox="1"/>
          <p:nvPr/>
        </p:nvSpPr>
        <p:spPr>
          <a:xfrm>
            <a:off x="1600200" y="5029200"/>
            <a:ext cx="269626" cy="276999"/>
          </a:xfrm>
          <a:prstGeom prst="rect">
            <a:avLst/>
          </a:prstGeom>
          <a:noFill/>
        </p:spPr>
        <p:txBody>
          <a:bodyPr wrap="none" rtlCol="0">
            <a:spAutoFit/>
          </a:bodyPr>
          <a:lstStyle/>
          <a:p>
            <a:r>
              <a:rPr lang="de-DE" dirty="0" smtClean="0"/>
              <a:t>1</a:t>
            </a:r>
            <a:endParaRPr lang="de-DE" dirty="0"/>
          </a:p>
        </p:txBody>
      </p:sp>
      <p:sp>
        <p:nvSpPr>
          <p:cNvPr id="172" name="Textfeld 171"/>
          <p:cNvSpPr txBox="1"/>
          <p:nvPr/>
        </p:nvSpPr>
        <p:spPr>
          <a:xfrm>
            <a:off x="6477000" y="5029200"/>
            <a:ext cx="269626" cy="276999"/>
          </a:xfrm>
          <a:prstGeom prst="rect">
            <a:avLst/>
          </a:prstGeom>
          <a:noFill/>
        </p:spPr>
        <p:txBody>
          <a:bodyPr wrap="none" rtlCol="0">
            <a:spAutoFit/>
          </a:bodyPr>
          <a:lstStyle/>
          <a:p>
            <a:r>
              <a:rPr lang="de-DE" dirty="0" smtClean="0"/>
              <a:t>0</a:t>
            </a:r>
            <a:endParaRPr lang="de-DE" dirty="0"/>
          </a:p>
        </p:txBody>
      </p:sp>
      <p:cxnSp>
        <p:nvCxnSpPr>
          <p:cNvPr id="173" name="Gerade Verbindung 172"/>
          <p:cNvCxnSpPr/>
          <p:nvPr/>
        </p:nvCxnSpPr>
        <p:spPr bwMode="auto">
          <a:xfrm flipH="1">
            <a:off x="44196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flipH="1">
            <a:off x="4419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44196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3200400" y="41910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69407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25</a:t>
            </a:fld>
            <a:endParaRPr lang="de-DE" altLang="de-DE"/>
          </a:p>
        </p:txBody>
      </p: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hteck 12"/>
          <p:cNvSpPr/>
          <p:nvPr/>
        </p:nvSpPr>
        <p:spPr bwMode="auto">
          <a:xfrm>
            <a:off x="67818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 name="Gerade Verbindung 16"/>
          <p:cNvCxnSpPr/>
          <p:nvPr/>
        </p:nvCxnSpPr>
        <p:spPr bwMode="auto">
          <a:xfrm flipV="1">
            <a:off x="67818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flipV="1">
            <a:off x="7239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V="1">
            <a:off x="72390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hteck 159"/>
          <p:cNvSpPr/>
          <p:nvPr/>
        </p:nvSpPr>
        <p:spPr bwMode="auto">
          <a:xfrm>
            <a:off x="5334000" y="1600200"/>
            <a:ext cx="4572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1" name="Gerade Verbindung 160"/>
          <p:cNvCxnSpPr/>
          <p:nvPr/>
        </p:nvCxnSpPr>
        <p:spPr bwMode="auto">
          <a:xfrm flipV="1">
            <a:off x="53340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V="1">
            <a:off x="5791200" y="9144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flipV="1">
            <a:off x="5791200" y="1447800"/>
            <a:ext cx="981635" cy="67683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60198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3246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6477000" y="1524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477000" y="175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71" name="Gerade Verbindung 170"/>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91339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26</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1" name="Gruppieren 170"/>
          <p:cNvGrpSpPr/>
          <p:nvPr/>
        </p:nvGrpSpPr>
        <p:grpSpPr>
          <a:xfrm>
            <a:off x="1981200" y="2057400"/>
            <a:ext cx="609600" cy="457200"/>
            <a:chOff x="3200400" y="3505200"/>
            <a:chExt cx="609600" cy="457200"/>
          </a:xfrm>
        </p:grpSpPr>
        <p:cxnSp>
          <p:nvCxnSpPr>
            <p:cNvPr id="172" name="Gerade Verbindung 171"/>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172"/>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Ellipse 176"/>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7" name="Gerade Verbindung 6"/>
          <p:cNvCxnSpPr/>
          <p:nvPr/>
        </p:nvCxnSpPr>
        <p:spPr bwMode="auto">
          <a:xfrm flipV="1">
            <a:off x="19812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a:off x="18288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60960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62484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6" name="Gruppieren 205"/>
          <p:cNvGrpSpPr/>
          <p:nvPr/>
        </p:nvGrpSpPr>
        <p:grpSpPr>
          <a:xfrm>
            <a:off x="6248400" y="2057400"/>
            <a:ext cx="609600" cy="457200"/>
            <a:chOff x="3200400" y="3505200"/>
            <a:chExt cx="609600" cy="457200"/>
          </a:xfrm>
        </p:grpSpPr>
        <p:cxnSp>
          <p:nvCxnSpPr>
            <p:cNvPr id="207" name="Gerade Verbindung 206"/>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2" name="Ellipse 21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2794002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27</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 name="Gerade Verbindung 6"/>
          <p:cNvCxnSpPr/>
          <p:nvPr/>
        </p:nvCxnSpPr>
        <p:spPr bwMode="auto">
          <a:xfrm flipV="1">
            <a:off x="19812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a:off x="18288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60960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62484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31308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28</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 name="Gerade Verbindung 6"/>
          <p:cNvCxnSpPr/>
          <p:nvPr/>
        </p:nvCxnSpPr>
        <p:spPr bwMode="auto">
          <a:xfrm flipV="1">
            <a:off x="19812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a:off x="18288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60960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62484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reihandform 3"/>
          <p:cNvSpPr/>
          <p:nvPr/>
        </p:nvSpPr>
        <p:spPr bwMode="auto">
          <a:xfrm>
            <a:off x="1573306" y="4449100"/>
            <a:ext cx="1519517" cy="943171"/>
          </a:xfrm>
          <a:custGeom>
            <a:avLst/>
            <a:gdLst>
              <a:gd name="connsiteX0" fmla="*/ 0 w 1519517"/>
              <a:gd name="connsiteY0" fmla="*/ 660782 h 943171"/>
              <a:gd name="connsiteX1" fmla="*/ 753035 w 1519517"/>
              <a:gd name="connsiteY1" fmla="*/ 82559 h 943171"/>
              <a:gd name="connsiteX2" fmla="*/ 1438835 w 1519517"/>
              <a:gd name="connsiteY2" fmla="*/ 96006 h 943171"/>
              <a:gd name="connsiteX3" fmla="*/ 1479176 w 1519517"/>
              <a:gd name="connsiteY3" fmla="*/ 943171 h 943171"/>
            </a:gdLst>
            <a:ahLst/>
            <a:cxnLst>
              <a:cxn ang="0">
                <a:pos x="connsiteX0" y="connsiteY0"/>
              </a:cxn>
              <a:cxn ang="0">
                <a:pos x="connsiteX1" y="connsiteY1"/>
              </a:cxn>
              <a:cxn ang="0">
                <a:pos x="connsiteX2" y="connsiteY2"/>
              </a:cxn>
              <a:cxn ang="0">
                <a:pos x="connsiteX3" y="connsiteY3"/>
              </a:cxn>
            </a:cxnLst>
            <a:rect l="l" t="t" r="r" b="b"/>
            <a:pathLst>
              <a:path w="1519517" h="943171">
                <a:moveTo>
                  <a:pt x="0" y="660782"/>
                </a:moveTo>
                <a:cubicBezTo>
                  <a:pt x="256614" y="418735"/>
                  <a:pt x="513229" y="176688"/>
                  <a:pt x="753035" y="82559"/>
                </a:cubicBezTo>
                <a:cubicBezTo>
                  <a:pt x="992841" y="-11570"/>
                  <a:pt x="1317812" y="-47429"/>
                  <a:pt x="1438835" y="96006"/>
                </a:cubicBezTo>
                <a:cubicBezTo>
                  <a:pt x="1559859" y="239441"/>
                  <a:pt x="1519517" y="591306"/>
                  <a:pt x="1479176" y="943171"/>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3" name="Gerade Verbindung 162"/>
          <p:cNvCxnSpPr/>
          <p:nvPr/>
        </p:nvCxnSpPr>
        <p:spPr bwMode="auto">
          <a:xfrm>
            <a:off x="2590800" y="2362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flipV="1">
            <a:off x="3048000" y="1981200"/>
            <a:ext cx="3048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2590800" y="1295400"/>
            <a:ext cx="1676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2590800" y="137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a:off x="3048000" y="1371600"/>
            <a:ext cx="3048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172"/>
          <p:cNvCxnSpPr/>
          <p:nvPr/>
        </p:nvCxnSpPr>
        <p:spPr bwMode="auto">
          <a:xfrm>
            <a:off x="3352800" y="1981200"/>
            <a:ext cx="2286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3581400" y="23622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flipV="1">
            <a:off x="3352800" y="1371600"/>
            <a:ext cx="457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3810000" y="137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4572000" y="1371600"/>
            <a:ext cx="16764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5029200" y="1371600"/>
            <a:ext cx="533400" cy="9906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5562600" y="2362200"/>
            <a:ext cx="6858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p:cNvCxnSpPr/>
          <p:nvPr/>
        </p:nvCxnSpPr>
        <p:spPr bwMode="auto">
          <a:xfrm flipH="1">
            <a:off x="2895600" y="2438400"/>
            <a:ext cx="22860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mit Pfeil 157"/>
          <p:cNvCxnSpPr/>
          <p:nvPr/>
        </p:nvCxnSpPr>
        <p:spPr bwMode="auto">
          <a:xfrm flipH="1">
            <a:off x="2133600" y="2057400"/>
            <a:ext cx="3124200" cy="2133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7953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29</a:t>
            </a:fld>
            <a:endParaRPr lang="de-DE" altLang="de-DE"/>
          </a:p>
        </p:txBody>
      </p:sp>
      <p:cxnSp>
        <p:nvCxnSpPr>
          <p:cNvPr id="14" name="Gerade Verbindung 13"/>
          <p:cNvCxnSpPr/>
          <p:nvPr/>
        </p:nvCxnSpPr>
        <p:spPr bwMode="auto">
          <a:xfrm>
            <a:off x="62484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 name="Gerade Verbindung 6"/>
          <p:cNvCxnSpPr/>
          <p:nvPr/>
        </p:nvCxnSpPr>
        <p:spPr bwMode="auto">
          <a:xfrm flipV="1">
            <a:off x="19812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a:off x="18288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60960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62484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90800" y="2362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flipV="1">
            <a:off x="3048000" y="1981200"/>
            <a:ext cx="3048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590800" y="1295400"/>
            <a:ext cx="1676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2590800" y="137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3048000" y="1371600"/>
            <a:ext cx="3048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3352800" y="1981200"/>
            <a:ext cx="2286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3581400" y="23622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flipV="1">
            <a:off x="3352800" y="1371600"/>
            <a:ext cx="457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3810000" y="137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4572000" y="1371600"/>
            <a:ext cx="16764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0" name="Gerade Verbindung 14339"/>
          <p:cNvCxnSpPr/>
          <p:nvPr/>
        </p:nvCxnSpPr>
        <p:spPr bwMode="auto">
          <a:xfrm>
            <a:off x="5029200" y="1371600"/>
            <a:ext cx="533400" cy="9906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a:off x="5562600" y="2362200"/>
            <a:ext cx="6858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16518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276999"/>
          </a:xfrm>
          <a:prstGeom prst="rect">
            <a:avLst/>
          </a:prstGeom>
          <a:noFill/>
        </p:spPr>
        <p:txBody>
          <a:bodyPr wrap="square" rtlCol="0">
            <a:spAutoFit/>
          </a:bodyPr>
          <a:lstStyle/>
          <a:p>
            <a:pPr algn="l"/>
            <a:r>
              <a:rPr lang="de-DE" dirty="0" smtClean="0">
                <a:latin typeface="Arial" pitchFamily="34" charset="0"/>
                <a:cs typeface="Arial" pitchFamily="34" charset="0"/>
              </a:rPr>
              <a:t>…</a:t>
            </a:r>
          </a:p>
        </p:txBody>
      </p:sp>
      <p:sp>
        <p:nvSpPr>
          <p:cNvPr id="3" name="Titel 2"/>
          <p:cNvSpPr>
            <a:spLocks noGrp="1"/>
          </p:cNvSpPr>
          <p:nvPr>
            <p:ph type="title"/>
          </p:nvPr>
        </p:nvSpPr>
        <p:spPr/>
        <p:txBody>
          <a:bodyPr/>
          <a:lstStyle/>
          <a:p>
            <a:endParaRPr lang="de-DE"/>
          </a:p>
        </p:txBody>
      </p:sp>
      <p:pic>
        <p:nvPicPr>
          <p:cNvPr id="32" name="Picture 3" descr="Rom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25613"/>
            <a:ext cx="87630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hteck 32"/>
          <p:cNvSpPr/>
          <p:nvPr/>
        </p:nvSpPr>
        <p:spPr bwMode="auto">
          <a:xfrm>
            <a:off x="228600" y="12192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ROM</a:t>
            </a:r>
          </a:p>
        </p:txBody>
      </p:sp>
      <p:pic>
        <p:nvPicPr>
          <p:cNvPr id="34" name="Picture 2" descr="Prinzip des ROM-Speichers(8x8 B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953000"/>
            <a:ext cx="2057400" cy="165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641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30</a:t>
            </a:fld>
            <a:endParaRPr lang="de-DE" altLang="de-DE"/>
          </a:p>
        </p:txBody>
      </p:sp>
      <p:cxnSp>
        <p:nvCxnSpPr>
          <p:cNvPr id="14" name="Gerade Verbindung 13"/>
          <p:cNvCxnSpPr/>
          <p:nvPr/>
        </p:nvCxnSpPr>
        <p:spPr bwMode="auto">
          <a:xfrm>
            <a:off x="6248400" y="2514600"/>
            <a:ext cx="0" cy="396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990600" y="2971800"/>
            <a:ext cx="6248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5029200" y="4343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a:off x="5029200" y="3962400"/>
            <a:ext cx="0" cy="381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rot="5400000">
            <a:off x="5334000" y="3429000"/>
            <a:ext cx="609600" cy="1219200"/>
            <a:chOff x="3657600" y="3962400"/>
            <a:chExt cx="609600" cy="1219200"/>
          </a:xfrm>
        </p:grpSpPr>
        <p:cxnSp>
          <p:nvCxnSpPr>
            <p:cNvPr id="121" name="Gerade Verbindung 120"/>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 Verbindung 122"/>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Gerade Verbindung 1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3505200" y="49530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Gerade Verbindung 188"/>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Gerade Verbindung 189"/>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Gerade Verbindung 190"/>
          <p:cNvCxnSpPr/>
          <p:nvPr/>
        </p:nvCxnSpPr>
        <p:spPr bwMode="auto">
          <a:xfrm>
            <a:off x="3657600" y="3733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2" name="Ellipse 191"/>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93" name="Gerade Verbindung 192"/>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Gerade Verbindung 193"/>
          <p:cNvCxnSpPr/>
          <p:nvPr/>
        </p:nvCxnSpPr>
        <p:spPr bwMode="auto">
          <a:xfrm flipH="1">
            <a:off x="3810000" y="3733800"/>
            <a:ext cx="0" cy="1219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5" name="Gruppieren 194"/>
          <p:cNvGrpSpPr/>
          <p:nvPr/>
        </p:nvGrpSpPr>
        <p:grpSpPr>
          <a:xfrm rot="16200000" flipH="1">
            <a:off x="2286000" y="3429000"/>
            <a:ext cx="609600" cy="1219200"/>
            <a:chOff x="3657600" y="3962400"/>
            <a:chExt cx="609600" cy="1219200"/>
          </a:xfrm>
        </p:grpSpPr>
        <p:cxnSp>
          <p:nvCxnSpPr>
            <p:cNvPr id="197" name="Gerade Verbindung 196"/>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6" name="Gerade Verbindung 195"/>
          <p:cNvCxnSpPr/>
          <p:nvPr/>
        </p:nvCxnSpPr>
        <p:spPr bwMode="auto">
          <a:xfrm flipH="1" flipV="1">
            <a:off x="2590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1981200" y="2514600"/>
            <a:ext cx="0" cy="3810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3810000" y="4495800"/>
            <a:ext cx="1219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5105400" y="4038600"/>
            <a:ext cx="269626" cy="276999"/>
          </a:xfrm>
          <a:prstGeom prst="rect">
            <a:avLst/>
          </a:prstGeom>
          <a:noFill/>
        </p:spPr>
        <p:txBody>
          <a:bodyPr wrap="none" rtlCol="0">
            <a:spAutoFit/>
          </a:bodyPr>
          <a:lstStyle/>
          <a:p>
            <a:r>
              <a:rPr lang="de-DE" dirty="0" smtClean="0"/>
              <a:t>1</a:t>
            </a:r>
            <a:endParaRPr lang="de-DE" dirty="0"/>
          </a:p>
        </p:txBody>
      </p:sp>
      <p:cxnSp>
        <p:nvCxnSpPr>
          <p:cNvPr id="64" name="Gerade Verbindung 63"/>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feld 65"/>
          <p:cNvSpPr txBox="1"/>
          <p:nvPr/>
        </p:nvSpPr>
        <p:spPr>
          <a:xfrm>
            <a:off x="2895600" y="4038600"/>
            <a:ext cx="269626" cy="276999"/>
          </a:xfrm>
          <a:prstGeom prst="rect">
            <a:avLst/>
          </a:prstGeom>
          <a:noFill/>
        </p:spPr>
        <p:txBody>
          <a:bodyPr wrap="none" rtlCol="0">
            <a:spAutoFit/>
          </a:bodyPr>
          <a:lstStyle/>
          <a:p>
            <a:r>
              <a:rPr lang="de-DE" dirty="0" smtClean="0"/>
              <a:t>0</a:t>
            </a:r>
            <a:endParaRPr lang="de-DE" dirty="0"/>
          </a:p>
        </p:txBody>
      </p:sp>
      <p:grpSp>
        <p:nvGrpSpPr>
          <p:cNvPr id="63" name="Gruppieren 62"/>
          <p:cNvGrpSpPr/>
          <p:nvPr/>
        </p:nvGrpSpPr>
        <p:grpSpPr>
          <a:xfrm>
            <a:off x="4419600" y="2971800"/>
            <a:ext cx="1828800" cy="2590800"/>
            <a:chOff x="4419600" y="2971800"/>
            <a:chExt cx="1828800" cy="2590800"/>
          </a:xfrm>
        </p:grpSpPr>
        <p:cxnSp>
          <p:nvCxnSpPr>
            <p:cNvPr id="67" name="Gerade Verbindung 66"/>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Gerade Verbindung 80"/>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81"/>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Ellipse 87"/>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0" name="Gerade Verbindung 89"/>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334000" y="34290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Gerade Verbindung 93"/>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3" name="Gruppieren 102"/>
          <p:cNvGrpSpPr/>
          <p:nvPr/>
        </p:nvGrpSpPr>
        <p:grpSpPr>
          <a:xfrm flipH="1">
            <a:off x="1981200" y="2971800"/>
            <a:ext cx="1828800" cy="2590800"/>
            <a:chOff x="4419600" y="2971800"/>
            <a:chExt cx="1828800" cy="2590800"/>
          </a:xfrm>
        </p:grpSpPr>
        <p:cxnSp>
          <p:nvCxnSpPr>
            <p:cNvPr id="104" name="Gerade Verbindung 103"/>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Ellipse 143"/>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 name="Gruppieren 146"/>
            <p:cNvGrpSpPr/>
            <p:nvPr/>
          </p:nvGrpSpPr>
          <p:grpSpPr>
            <a:xfrm rot="5400000">
              <a:off x="5334000" y="3429000"/>
              <a:ext cx="609600" cy="1219200"/>
              <a:chOff x="3657600" y="3962400"/>
              <a:chExt cx="609600" cy="1219200"/>
            </a:xfrm>
          </p:grpSpPr>
          <p:cxnSp>
            <p:nvCxnSpPr>
              <p:cNvPr id="149" name="Gerade Verbindung 148"/>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Gerade Verbindung 153"/>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Gerade Verbindung 154"/>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48" name="Gerade Verbindung 147"/>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uppieren 26"/>
          <p:cNvGrpSpPr/>
          <p:nvPr/>
        </p:nvGrpSpPr>
        <p:grpSpPr>
          <a:xfrm>
            <a:off x="6248400" y="4953000"/>
            <a:ext cx="1371600" cy="762000"/>
            <a:chOff x="6248400" y="4953000"/>
            <a:chExt cx="1371600" cy="762000"/>
          </a:xfrm>
        </p:grpSpPr>
        <p:cxnSp>
          <p:nvCxnSpPr>
            <p:cNvPr id="6" name="Gerade Verbindung 5"/>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6" name="Gruppieren 165"/>
          <p:cNvGrpSpPr/>
          <p:nvPr/>
        </p:nvGrpSpPr>
        <p:grpSpPr>
          <a:xfrm>
            <a:off x="609600" y="4953000"/>
            <a:ext cx="1371600" cy="762000"/>
            <a:chOff x="6248400" y="4953000"/>
            <a:chExt cx="1371600" cy="762000"/>
          </a:xfrm>
        </p:grpSpPr>
        <p:cxnSp>
          <p:nvCxnSpPr>
            <p:cNvPr id="167" name="Gerade Verbindung 166"/>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 name="Gerade Verbindung 6"/>
          <p:cNvCxnSpPr/>
          <p:nvPr/>
        </p:nvCxnSpPr>
        <p:spPr bwMode="auto">
          <a:xfrm flipV="1">
            <a:off x="19812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a:off x="18288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6096000" y="18288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flipV="1">
            <a:off x="62484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2590800" y="2362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flipV="1">
            <a:off x="3048000" y="1981200"/>
            <a:ext cx="3048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590800" y="1295400"/>
            <a:ext cx="1676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2590800" y="137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3048000" y="1371600"/>
            <a:ext cx="3048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3352800" y="1981200"/>
            <a:ext cx="22860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3581400" y="23622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flipV="1">
            <a:off x="3352800" y="1371600"/>
            <a:ext cx="457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3810000" y="137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4572000" y="1371600"/>
            <a:ext cx="16764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0" name="Gerade Verbindung 14339"/>
          <p:cNvCxnSpPr/>
          <p:nvPr/>
        </p:nvCxnSpPr>
        <p:spPr bwMode="auto">
          <a:xfrm>
            <a:off x="5029200" y="1371600"/>
            <a:ext cx="533400" cy="9906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a:off x="5562600" y="2362200"/>
            <a:ext cx="6858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rot="10800000" flipV="1">
            <a:off x="5257800" y="990600"/>
            <a:ext cx="0" cy="3810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rot="10800000" flipV="1">
            <a:off x="5334000" y="1143000"/>
            <a:ext cx="0" cy="838200"/>
          </a:xfrm>
          <a:prstGeom prst="line">
            <a:avLst/>
          </a:prstGeom>
          <a:noFill/>
          <a:ln w="9525" cap="flat" cmpd="sng" algn="ctr">
            <a:solidFill>
              <a:schemeClr val="tx1"/>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5257800" y="990600"/>
            <a:ext cx="990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Gerade Verbindung 162"/>
          <p:cNvCxnSpPr/>
          <p:nvPr/>
        </p:nvCxnSpPr>
        <p:spPr bwMode="auto">
          <a:xfrm>
            <a:off x="5334000" y="11430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Gleichschenkliges Dreieck 21"/>
          <p:cNvSpPr/>
          <p:nvPr/>
        </p:nvSpPr>
        <p:spPr bwMode="auto">
          <a:xfrm rot="5400000">
            <a:off x="6249714" y="836886"/>
            <a:ext cx="457200" cy="45982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4" name="Gerade Verbindung 163"/>
          <p:cNvCxnSpPr/>
          <p:nvPr/>
        </p:nvCxnSpPr>
        <p:spPr bwMode="auto">
          <a:xfrm>
            <a:off x="1981200" y="6019800"/>
            <a:ext cx="5257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6248400" y="6172200"/>
            <a:ext cx="990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1" name="Gleichschenkliges Dreieck 170"/>
          <p:cNvSpPr/>
          <p:nvPr/>
        </p:nvSpPr>
        <p:spPr bwMode="auto">
          <a:xfrm rot="5400000">
            <a:off x="7240314" y="5866086"/>
            <a:ext cx="457200" cy="45982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73" name="Gerade Verbindung 172"/>
          <p:cNvCxnSpPr>
            <a:stCxn id="171" idx="0"/>
          </p:cNvCxnSpPr>
          <p:nvPr/>
        </p:nvCxnSpPr>
        <p:spPr bwMode="auto">
          <a:xfrm>
            <a:off x="7698828" y="6096000"/>
            <a:ext cx="911772"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41598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dirty="0" smtClean="0"/>
              <a:t>Layout</a:t>
            </a:r>
            <a:endParaRPr lang="de-DE" altLang="de-DE" dirty="0" smtClean="0"/>
          </a:p>
        </p:txBody>
      </p:sp>
      <p:sp>
        <p:nvSpPr>
          <p:cNvPr id="2051" name="Rectangle 3"/>
          <p:cNvSpPr>
            <a:spLocks noGrp="1" noChangeArrowheads="1"/>
          </p:cNvSpPr>
          <p:nvPr>
            <p:ph type="body" idx="1"/>
          </p:nvPr>
        </p:nvSpPr>
        <p:spPr>
          <a:xfrm>
            <a:off x="457200" y="692150"/>
            <a:ext cx="8229600" cy="755650"/>
          </a:xfrm>
        </p:spPr>
        <p:txBody>
          <a:bodyPr/>
          <a:lstStyle/>
          <a:p>
            <a:pPr eaLnBrk="1" hangingPunct="1"/>
            <a:r>
              <a:rPr lang="de-DE" sz="1400" dirty="0" smtClean="0"/>
              <a:t>…</a:t>
            </a:r>
            <a:endParaRPr lang="de-DE" sz="14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31</a:t>
            </a:fld>
            <a:endParaRPr lang="de-DE" altLang="de-DE"/>
          </a:p>
        </p:txBody>
      </p:sp>
      <p:grpSp>
        <p:nvGrpSpPr>
          <p:cNvPr id="21" name="Gruppieren 20"/>
          <p:cNvGrpSpPr/>
          <p:nvPr/>
        </p:nvGrpSpPr>
        <p:grpSpPr>
          <a:xfrm>
            <a:off x="2209800" y="4495800"/>
            <a:ext cx="1676400" cy="1828800"/>
            <a:chOff x="1143000" y="3048000"/>
            <a:chExt cx="1676400" cy="1828800"/>
          </a:xfrm>
        </p:grpSpPr>
        <p:grpSp>
          <p:nvGrpSpPr>
            <p:cNvPr id="124" name="Gruppieren 123"/>
            <p:cNvGrpSpPr/>
            <p:nvPr/>
          </p:nvGrpSpPr>
          <p:grpSpPr>
            <a:xfrm>
              <a:off x="1524000" y="4114800"/>
              <a:ext cx="533400" cy="762000"/>
              <a:chOff x="1600200" y="4419600"/>
              <a:chExt cx="533400" cy="762000"/>
            </a:xfrm>
          </p:grpSpPr>
          <p:sp>
            <p:nvSpPr>
              <p:cNvPr id="12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2"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33"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34" name="Gruppieren 133"/>
            <p:cNvGrpSpPr/>
            <p:nvPr/>
          </p:nvGrpSpPr>
          <p:grpSpPr>
            <a:xfrm>
              <a:off x="1524000" y="3048000"/>
              <a:ext cx="533400" cy="762000"/>
              <a:chOff x="1524000" y="3048000"/>
              <a:chExt cx="533400" cy="762000"/>
            </a:xfrm>
          </p:grpSpPr>
          <p:grpSp>
            <p:nvGrpSpPr>
              <p:cNvPr id="135" name="Gruppieren 134"/>
              <p:cNvGrpSpPr/>
              <p:nvPr/>
            </p:nvGrpSpPr>
            <p:grpSpPr>
              <a:xfrm flipV="1">
                <a:off x="1524000" y="3048000"/>
                <a:ext cx="533400" cy="762000"/>
                <a:chOff x="1600200" y="4419600"/>
                <a:chExt cx="533400" cy="762000"/>
              </a:xfrm>
            </p:grpSpPr>
            <p:sp>
              <p:nvSpPr>
                <p:cNvPr id="137"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8"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9"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0"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1"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2"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3"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44"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36" name="Ellipse 135"/>
              <p:cNvSpPr/>
              <p:nvPr/>
            </p:nvSpPr>
            <p:spPr bwMode="auto">
              <a:xfrm>
                <a:off x="1676400" y="33528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7" name="Gerade Verbindung 6"/>
            <p:cNvCxnSpPr>
              <a:endCxn id="130" idx="1"/>
            </p:cNvCxnSpPr>
            <p:nvPr/>
          </p:nvCxnSpPr>
          <p:spPr bwMode="auto">
            <a:xfrm>
              <a:off x="2057400" y="3810000"/>
              <a:ext cx="1"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19050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1905000" y="3048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1524000" y="3429000"/>
              <a:ext cx="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flipH="1">
              <a:off x="1143000" y="3962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6" name="Gruppieren 145"/>
            <p:cNvGrpSpPr/>
            <p:nvPr/>
          </p:nvGrpSpPr>
          <p:grpSpPr>
            <a:xfrm rot="5400000">
              <a:off x="2171700" y="3314700"/>
              <a:ext cx="533400" cy="762000"/>
              <a:chOff x="1600200" y="4419600"/>
              <a:chExt cx="533400" cy="762000"/>
            </a:xfrm>
          </p:grpSpPr>
          <p:sp>
            <p:nvSpPr>
              <p:cNvPr id="147"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8"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9"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0"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1"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2"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3"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54"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20" name="Gerade Verbindung 19"/>
            <p:cNvCxnSpPr/>
            <p:nvPr/>
          </p:nvCxnSpPr>
          <p:spPr bwMode="auto">
            <a:xfrm flipV="1">
              <a:off x="2819400" y="33528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5" name="Gruppieren 154"/>
          <p:cNvGrpSpPr/>
          <p:nvPr/>
        </p:nvGrpSpPr>
        <p:grpSpPr>
          <a:xfrm flipH="1">
            <a:off x="304800" y="4495800"/>
            <a:ext cx="1676400" cy="1828800"/>
            <a:chOff x="1143000" y="3048000"/>
            <a:chExt cx="1676400" cy="1828800"/>
          </a:xfrm>
        </p:grpSpPr>
        <p:grpSp>
          <p:nvGrpSpPr>
            <p:cNvPr id="156" name="Gruppieren 155"/>
            <p:cNvGrpSpPr/>
            <p:nvPr/>
          </p:nvGrpSpPr>
          <p:grpSpPr>
            <a:xfrm>
              <a:off x="1524000" y="4114800"/>
              <a:ext cx="533400" cy="762000"/>
              <a:chOff x="1600200" y="4419600"/>
              <a:chExt cx="533400" cy="762000"/>
            </a:xfrm>
          </p:grpSpPr>
          <p:sp>
            <p:nvSpPr>
              <p:cNvPr id="183"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4"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5"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6"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7"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8"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9"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90"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57" name="Gruppieren 156"/>
            <p:cNvGrpSpPr/>
            <p:nvPr/>
          </p:nvGrpSpPr>
          <p:grpSpPr>
            <a:xfrm>
              <a:off x="1524000" y="3048000"/>
              <a:ext cx="533400" cy="762000"/>
              <a:chOff x="1524000" y="3048000"/>
              <a:chExt cx="533400" cy="762000"/>
            </a:xfrm>
          </p:grpSpPr>
          <p:grpSp>
            <p:nvGrpSpPr>
              <p:cNvPr id="173" name="Gruppieren 172"/>
              <p:cNvGrpSpPr/>
              <p:nvPr/>
            </p:nvGrpSpPr>
            <p:grpSpPr>
              <a:xfrm flipV="1">
                <a:off x="1524000" y="3048000"/>
                <a:ext cx="533400" cy="762000"/>
                <a:chOff x="1600200" y="4419600"/>
                <a:chExt cx="533400" cy="762000"/>
              </a:xfrm>
            </p:grpSpPr>
            <p:sp>
              <p:nvSpPr>
                <p:cNvPr id="17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1"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82"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74" name="Ellipse 173"/>
              <p:cNvSpPr/>
              <p:nvPr/>
            </p:nvSpPr>
            <p:spPr bwMode="auto">
              <a:xfrm>
                <a:off x="1676400" y="33528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58" name="Gerade Verbindung 157"/>
            <p:cNvCxnSpPr>
              <a:endCxn id="188" idx="1"/>
            </p:cNvCxnSpPr>
            <p:nvPr/>
          </p:nvCxnSpPr>
          <p:spPr bwMode="auto">
            <a:xfrm>
              <a:off x="2057400" y="3810000"/>
              <a:ext cx="1"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19050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1905000" y="3048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1524000" y="3429000"/>
              <a:ext cx="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H="1">
              <a:off x="1143000" y="3962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3" name="Gruppieren 162"/>
            <p:cNvGrpSpPr/>
            <p:nvPr/>
          </p:nvGrpSpPr>
          <p:grpSpPr>
            <a:xfrm rot="5400000">
              <a:off x="2171700" y="3314700"/>
              <a:ext cx="533400" cy="762000"/>
              <a:chOff x="1600200" y="4419600"/>
              <a:chExt cx="533400" cy="762000"/>
            </a:xfrm>
          </p:grpSpPr>
          <p:sp>
            <p:nvSpPr>
              <p:cNvPr id="16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1"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72"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164" name="Gerade Verbindung 163"/>
            <p:cNvCxnSpPr/>
            <p:nvPr/>
          </p:nvCxnSpPr>
          <p:spPr bwMode="auto">
            <a:xfrm flipV="1">
              <a:off x="2819400" y="33528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7" name="Gerade Verbindung 26"/>
          <p:cNvCxnSpPr/>
          <p:nvPr/>
        </p:nvCxnSpPr>
        <p:spPr bwMode="auto">
          <a:xfrm>
            <a:off x="1066800" y="5410200"/>
            <a:ext cx="304800" cy="22860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1371600" y="5638800"/>
            <a:ext cx="533400" cy="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flipV="1">
            <a:off x="1905000" y="5410200"/>
            <a:ext cx="304800" cy="22860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V="1">
            <a:off x="1981200" y="5181600"/>
            <a:ext cx="3048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2286000" y="51816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2819400" y="5181600"/>
            <a:ext cx="3048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 name="Gruppieren 24"/>
          <p:cNvGrpSpPr/>
          <p:nvPr/>
        </p:nvGrpSpPr>
        <p:grpSpPr>
          <a:xfrm>
            <a:off x="7772400" y="2667000"/>
            <a:ext cx="762000" cy="762000"/>
            <a:chOff x="6629400" y="3200400"/>
            <a:chExt cx="762000" cy="762000"/>
          </a:xfrm>
        </p:grpSpPr>
        <p:sp>
          <p:nvSpPr>
            <p:cNvPr id="22" name="Rechteck 21"/>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Ellipse 23"/>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1" name="Ellipse 190"/>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92" name="Gruppieren 191"/>
          <p:cNvGrpSpPr/>
          <p:nvPr/>
        </p:nvGrpSpPr>
        <p:grpSpPr>
          <a:xfrm>
            <a:off x="6858000" y="2667000"/>
            <a:ext cx="762000" cy="762000"/>
            <a:chOff x="6629400" y="3200400"/>
            <a:chExt cx="762000" cy="762000"/>
          </a:xfrm>
        </p:grpSpPr>
        <p:sp>
          <p:nvSpPr>
            <p:cNvPr id="193" name="Rechteck 192"/>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4" name="Rechteck 193"/>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5" name="Ellipse 194"/>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6" name="Ellipse 195"/>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97" name="Gruppieren 196"/>
          <p:cNvGrpSpPr/>
          <p:nvPr/>
        </p:nvGrpSpPr>
        <p:grpSpPr>
          <a:xfrm>
            <a:off x="6858000" y="1371600"/>
            <a:ext cx="762000" cy="762000"/>
            <a:chOff x="6629400" y="3200400"/>
            <a:chExt cx="762000" cy="762000"/>
          </a:xfrm>
        </p:grpSpPr>
        <p:sp>
          <p:nvSpPr>
            <p:cNvPr id="198" name="Rechteck 197"/>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9" name="Rechteck 198"/>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0" name="Ellipse 199"/>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1" name="Ellipse 200"/>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33" name="Gerade Verbindung 32"/>
          <p:cNvCxnSpPr/>
          <p:nvPr/>
        </p:nvCxnSpPr>
        <p:spPr bwMode="auto">
          <a:xfrm>
            <a:off x="7467600" y="1752600"/>
            <a:ext cx="0" cy="1295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7467600" y="30480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38"/>
          <p:cNvCxnSpPr/>
          <p:nvPr/>
        </p:nvCxnSpPr>
        <p:spPr bwMode="auto">
          <a:xfrm flipV="1">
            <a:off x="8382000" y="16002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Ellipse 39"/>
          <p:cNvSpPr/>
          <p:nvPr/>
        </p:nvSpPr>
        <p:spPr bwMode="auto">
          <a:xfrm>
            <a:off x="8077200" y="2514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1" name="Rechteck 40"/>
          <p:cNvSpPr/>
          <p:nvPr/>
        </p:nvSpPr>
        <p:spPr bwMode="auto">
          <a:xfrm>
            <a:off x="7162800" y="2133600"/>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7" name="Ellipse 206"/>
          <p:cNvSpPr/>
          <p:nvPr/>
        </p:nvSpPr>
        <p:spPr bwMode="auto">
          <a:xfrm>
            <a:off x="7162800" y="2438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8" name="Gerade Verbindung 207"/>
          <p:cNvCxnSpPr/>
          <p:nvPr/>
        </p:nvCxnSpPr>
        <p:spPr bwMode="auto">
          <a:xfrm>
            <a:off x="70104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6400800" y="1295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70104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6324600" y="35052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2" name="Gruppieren 211"/>
          <p:cNvGrpSpPr/>
          <p:nvPr/>
        </p:nvGrpSpPr>
        <p:grpSpPr>
          <a:xfrm flipH="1">
            <a:off x="4800600" y="2667000"/>
            <a:ext cx="762000" cy="762000"/>
            <a:chOff x="6629400" y="3200400"/>
            <a:chExt cx="762000" cy="762000"/>
          </a:xfrm>
        </p:grpSpPr>
        <p:sp>
          <p:nvSpPr>
            <p:cNvPr id="234" name="Rechteck 233"/>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5" name="Rechteck 234"/>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6" name="Ellipse 235"/>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7" name="Ellipse 236"/>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3" name="Gruppieren 212"/>
          <p:cNvGrpSpPr/>
          <p:nvPr/>
        </p:nvGrpSpPr>
        <p:grpSpPr>
          <a:xfrm flipH="1">
            <a:off x="5715000" y="2667000"/>
            <a:ext cx="762000" cy="762000"/>
            <a:chOff x="6629400" y="3200400"/>
            <a:chExt cx="762000" cy="762000"/>
          </a:xfrm>
        </p:grpSpPr>
        <p:sp>
          <p:nvSpPr>
            <p:cNvPr id="230" name="Rechteck 22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1" name="Rechteck 23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2" name="Ellipse 23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3" name="Ellipse 23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4" name="Gruppieren 213"/>
          <p:cNvGrpSpPr/>
          <p:nvPr/>
        </p:nvGrpSpPr>
        <p:grpSpPr>
          <a:xfrm flipH="1">
            <a:off x="5715000" y="1371600"/>
            <a:ext cx="762000" cy="762000"/>
            <a:chOff x="6629400" y="3200400"/>
            <a:chExt cx="762000" cy="762000"/>
          </a:xfrm>
        </p:grpSpPr>
        <p:sp>
          <p:nvSpPr>
            <p:cNvPr id="226" name="Rechteck 225"/>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7" name="Rechteck 226"/>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8" name="Ellipse 227"/>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Ellipse 228"/>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15" name="Gerade Verbindung 214"/>
          <p:cNvCxnSpPr/>
          <p:nvPr/>
        </p:nvCxnSpPr>
        <p:spPr bwMode="auto">
          <a:xfrm flipH="1">
            <a:off x="5867400" y="1752600"/>
            <a:ext cx="0" cy="12954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flipH="1">
            <a:off x="5410200" y="3048000"/>
            <a:ext cx="4572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Gerade Verbindung 216"/>
          <p:cNvCxnSpPr/>
          <p:nvPr/>
        </p:nvCxnSpPr>
        <p:spPr bwMode="auto">
          <a:xfrm flipH="1" flipV="1">
            <a:off x="4953000" y="16002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Ellipse 217"/>
          <p:cNvSpPr/>
          <p:nvPr/>
        </p:nvSpPr>
        <p:spPr bwMode="auto">
          <a:xfrm flipH="1">
            <a:off x="5105400" y="2514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0" name="Rechteck 219"/>
          <p:cNvSpPr/>
          <p:nvPr/>
        </p:nvSpPr>
        <p:spPr bwMode="auto">
          <a:xfrm flipH="1">
            <a:off x="6019800" y="2133600"/>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1" name="Ellipse 220"/>
          <p:cNvSpPr/>
          <p:nvPr/>
        </p:nvSpPr>
        <p:spPr bwMode="auto">
          <a:xfrm flipH="1">
            <a:off x="6019800" y="2209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2" name="Gerade Verbindung 221"/>
          <p:cNvCxnSpPr/>
          <p:nvPr/>
        </p:nvCxnSpPr>
        <p:spPr bwMode="auto">
          <a:xfrm flipH="1">
            <a:off x="63246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flipH="1">
            <a:off x="5410200" y="1295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flipH="1">
            <a:off x="63246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Gerade Verbindung 224"/>
          <p:cNvCxnSpPr/>
          <p:nvPr/>
        </p:nvCxnSpPr>
        <p:spPr bwMode="auto">
          <a:xfrm flipH="1">
            <a:off x="4343400" y="3505200"/>
            <a:ext cx="2667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5867400" y="2514600"/>
            <a:ext cx="13716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6096000" y="2286000"/>
            <a:ext cx="1371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feld 54"/>
          <p:cNvSpPr txBox="1"/>
          <p:nvPr/>
        </p:nvSpPr>
        <p:spPr>
          <a:xfrm>
            <a:off x="304800" y="5562600"/>
            <a:ext cx="415499" cy="276999"/>
          </a:xfrm>
          <a:prstGeom prst="rect">
            <a:avLst/>
          </a:prstGeom>
          <a:noFill/>
        </p:spPr>
        <p:txBody>
          <a:bodyPr wrap="none" rtlCol="0">
            <a:spAutoFit/>
          </a:bodyPr>
          <a:lstStyle/>
          <a:p>
            <a:r>
              <a:rPr lang="de-DE" dirty="0" err="1" smtClean="0"/>
              <a:t>InP</a:t>
            </a:r>
            <a:endParaRPr lang="de-DE" dirty="0"/>
          </a:p>
        </p:txBody>
      </p:sp>
      <p:sp>
        <p:nvSpPr>
          <p:cNvPr id="240" name="Textfeld 239"/>
          <p:cNvSpPr txBox="1"/>
          <p:nvPr/>
        </p:nvSpPr>
        <p:spPr>
          <a:xfrm>
            <a:off x="3882193" y="5562600"/>
            <a:ext cx="423514" cy="276999"/>
          </a:xfrm>
          <a:prstGeom prst="rect">
            <a:avLst/>
          </a:prstGeom>
          <a:noFill/>
        </p:spPr>
        <p:txBody>
          <a:bodyPr wrap="none" rtlCol="0">
            <a:spAutoFit/>
          </a:bodyPr>
          <a:lstStyle/>
          <a:p>
            <a:r>
              <a:rPr lang="de-DE" dirty="0" err="1" smtClean="0"/>
              <a:t>InN</a:t>
            </a:r>
            <a:endParaRPr lang="de-DE" dirty="0"/>
          </a:p>
        </p:txBody>
      </p:sp>
      <p:cxnSp>
        <p:nvCxnSpPr>
          <p:cNvPr id="239" name="Gerade Verbindung 238"/>
          <p:cNvCxnSpPr/>
          <p:nvPr/>
        </p:nvCxnSpPr>
        <p:spPr bwMode="auto">
          <a:xfrm flipH="1">
            <a:off x="152400" y="4267200"/>
            <a:ext cx="426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flipV="1">
            <a:off x="3505200" y="4267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685800" y="4267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Textfeld 245"/>
          <p:cNvSpPr txBox="1"/>
          <p:nvPr/>
        </p:nvSpPr>
        <p:spPr>
          <a:xfrm>
            <a:off x="860418" y="3962400"/>
            <a:ext cx="379079" cy="276999"/>
          </a:xfrm>
          <a:prstGeom prst="rect">
            <a:avLst/>
          </a:prstGeom>
          <a:noFill/>
        </p:spPr>
        <p:txBody>
          <a:bodyPr wrap="none" rtlCol="0">
            <a:spAutoFit/>
          </a:bodyPr>
          <a:lstStyle/>
          <a:p>
            <a:r>
              <a:rPr lang="de-DE" dirty="0" err="1" smtClean="0"/>
              <a:t>Wr</a:t>
            </a:r>
            <a:endParaRPr lang="de-DE" dirty="0"/>
          </a:p>
        </p:txBody>
      </p:sp>
      <p:sp>
        <p:nvSpPr>
          <p:cNvPr id="247" name="Textfeld 246"/>
          <p:cNvSpPr txBox="1"/>
          <p:nvPr/>
        </p:nvSpPr>
        <p:spPr>
          <a:xfrm>
            <a:off x="4800600" y="1676400"/>
            <a:ext cx="415499" cy="276999"/>
          </a:xfrm>
          <a:prstGeom prst="rect">
            <a:avLst/>
          </a:prstGeom>
          <a:noFill/>
        </p:spPr>
        <p:txBody>
          <a:bodyPr wrap="none" rtlCol="0">
            <a:spAutoFit/>
          </a:bodyPr>
          <a:lstStyle/>
          <a:p>
            <a:r>
              <a:rPr lang="de-DE" dirty="0" err="1" smtClean="0"/>
              <a:t>InP</a:t>
            </a:r>
            <a:endParaRPr lang="de-DE" dirty="0"/>
          </a:p>
        </p:txBody>
      </p:sp>
      <p:sp>
        <p:nvSpPr>
          <p:cNvPr id="248" name="Textfeld 247"/>
          <p:cNvSpPr txBox="1"/>
          <p:nvPr/>
        </p:nvSpPr>
        <p:spPr>
          <a:xfrm>
            <a:off x="8225592" y="1676400"/>
            <a:ext cx="423514" cy="276999"/>
          </a:xfrm>
          <a:prstGeom prst="rect">
            <a:avLst/>
          </a:prstGeom>
          <a:noFill/>
        </p:spPr>
        <p:txBody>
          <a:bodyPr wrap="none" rtlCol="0">
            <a:spAutoFit/>
          </a:bodyPr>
          <a:lstStyle/>
          <a:p>
            <a:r>
              <a:rPr lang="de-DE" dirty="0" err="1" smtClean="0"/>
              <a:t>InN</a:t>
            </a:r>
            <a:endParaRPr lang="de-DE" dirty="0"/>
          </a:p>
        </p:txBody>
      </p:sp>
      <p:sp>
        <p:nvSpPr>
          <p:cNvPr id="249" name="Textfeld 248"/>
          <p:cNvSpPr txBox="1"/>
          <p:nvPr/>
        </p:nvSpPr>
        <p:spPr>
          <a:xfrm>
            <a:off x="5257800" y="2133600"/>
            <a:ext cx="379079" cy="276999"/>
          </a:xfrm>
          <a:prstGeom prst="rect">
            <a:avLst/>
          </a:prstGeom>
          <a:noFill/>
        </p:spPr>
        <p:txBody>
          <a:bodyPr wrap="none" rtlCol="0">
            <a:spAutoFit/>
          </a:bodyPr>
          <a:lstStyle/>
          <a:p>
            <a:r>
              <a:rPr lang="de-DE" dirty="0" err="1" smtClean="0"/>
              <a:t>Wr</a:t>
            </a:r>
            <a:endParaRPr lang="de-DE" dirty="0"/>
          </a:p>
        </p:txBody>
      </p:sp>
      <p:sp>
        <p:nvSpPr>
          <p:cNvPr id="250" name="Textfeld 249"/>
          <p:cNvSpPr txBox="1"/>
          <p:nvPr/>
        </p:nvSpPr>
        <p:spPr>
          <a:xfrm>
            <a:off x="7696200" y="2362200"/>
            <a:ext cx="379079" cy="276999"/>
          </a:xfrm>
          <a:prstGeom prst="rect">
            <a:avLst/>
          </a:prstGeom>
          <a:noFill/>
        </p:spPr>
        <p:txBody>
          <a:bodyPr wrap="none" rtlCol="0">
            <a:spAutoFit/>
          </a:bodyPr>
          <a:lstStyle/>
          <a:p>
            <a:r>
              <a:rPr lang="de-DE" dirty="0" err="1" smtClean="0"/>
              <a:t>Wr</a:t>
            </a:r>
            <a:endParaRPr lang="de-DE" dirty="0"/>
          </a:p>
        </p:txBody>
      </p:sp>
      <p:cxnSp>
        <p:nvCxnSpPr>
          <p:cNvPr id="244" name="Gerade Verbindung mit Pfeil 243"/>
          <p:cNvCxnSpPr/>
          <p:nvPr/>
        </p:nvCxnSpPr>
        <p:spPr bwMode="auto">
          <a:xfrm flipV="1">
            <a:off x="5181600" y="2362200"/>
            <a:ext cx="762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Gerade Verbindung mit Pfeil 252"/>
          <p:cNvCxnSpPr/>
          <p:nvPr/>
        </p:nvCxnSpPr>
        <p:spPr bwMode="auto">
          <a:xfrm flipV="1">
            <a:off x="8153400" y="2362200"/>
            <a:ext cx="762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Gerade Verbindung 251"/>
          <p:cNvCxnSpPr/>
          <p:nvPr/>
        </p:nvCxnSpPr>
        <p:spPr bwMode="auto">
          <a:xfrm>
            <a:off x="4648200" y="2362200"/>
            <a:ext cx="411480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4" name="Rechteck 253"/>
          <p:cNvSpPr/>
          <p:nvPr/>
        </p:nvSpPr>
        <p:spPr bwMode="auto">
          <a:xfrm>
            <a:off x="5334000" y="1447800"/>
            <a:ext cx="2667000" cy="6858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5" name="Rechteck 254"/>
          <p:cNvSpPr/>
          <p:nvPr/>
        </p:nvSpPr>
        <p:spPr bwMode="auto">
          <a:xfrm>
            <a:off x="4419600" y="28956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8" name="Ellipse 257"/>
          <p:cNvSpPr/>
          <p:nvPr/>
        </p:nvSpPr>
        <p:spPr bwMode="auto">
          <a:xfrm flipH="1">
            <a:off x="4495800" y="2971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9" name="Rechteck 258"/>
          <p:cNvSpPr/>
          <p:nvPr/>
        </p:nvSpPr>
        <p:spPr bwMode="auto">
          <a:xfrm>
            <a:off x="8610600" y="28956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0" name="Ellipse 259"/>
          <p:cNvSpPr/>
          <p:nvPr/>
        </p:nvSpPr>
        <p:spPr bwMode="auto">
          <a:xfrm flipH="1">
            <a:off x="8686800" y="2971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1" name="Rechteck 260"/>
          <p:cNvSpPr/>
          <p:nvPr/>
        </p:nvSpPr>
        <p:spPr bwMode="auto">
          <a:xfrm>
            <a:off x="7696200" y="1600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2" name="Ellipse 261"/>
          <p:cNvSpPr/>
          <p:nvPr/>
        </p:nvSpPr>
        <p:spPr bwMode="auto">
          <a:xfrm flipH="1">
            <a:off x="7772400" y="1676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3" name="Rechteck 262"/>
          <p:cNvSpPr/>
          <p:nvPr/>
        </p:nvSpPr>
        <p:spPr bwMode="auto">
          <a:xfrm>
            <a:off x="5334000" y="1600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4" name="Ellipse 263"/>
          <p:cNvSpPr/>
          <p:nvPr/>
        </p:nvSpPr>
        <p:spPr bwMode="auto">
          <a:xfrm flipH="1">
            <a:off x="5410200" y="1676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65" name="Gerade Verbindung 264"/>
          <p:cNvCxnSpPr/>
          <p:nvPr/>
        </p:nvCxnSpPr>
        <p:spPr bwMode="auto">
          <a:xfrm>
            <a:off x="78486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 name="Gerade Verbindung 265"/>
          <p:cNvCxnSpPr/>
          <p:nvPr/>
        </p:nvCxnSpPr>
        <p:spPr bwMode="auto">
          <a:xfrm>
            <a:off x="54864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7" name="Gerade Verbindung 266"/>
          <p:cNvCxnSpPr/>
          <p:nvPr/>
        </p:nvCxnSpPr>
        <p:spPr bwMode="auto">
          <a:xfrm>
            <a:off x="45720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8" name="Gerade Verbindung 267"/>
          <p:cNvCxnSpPr/>
          <p:nvPr/>
        </p:nvCxnSpPr>
        <p:spPr bwMode="auto">
          <a:xfrm>
            <a:off x="87630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1" name="Textfeld 270"/>
          <p:cNvSpPr txBox="1"/>
          <p:nvPr/>
        </p:nvSpPr>
        <p:spPr>
          <a:xfrm>
            <a:off x="925902" y="4267200"/>
            <a:ext cx="508474" cy="276999"/>
          </a:xfrm>
          <a:prstGeom prst="rect">
            <a:avLst/>
          </a:prstGeom>
          <a:noFill/>
        </p:spPr>
        <p:txBody>
          <a:bodyPr wrap="none" rtlCol="0">
            <a:spAutoFit/>
          </a:bodyPr>
          <a:lstStyle/>
          <a:p>
            <a:r>
              <a:rPr lang="de-DE" dirty="0" smtClean="0"/>
              <a:t>VDD</a:t>
            </a:r>
            <a:endParaRPr lang="de-DE" dirty="0"/>
          </a:p>
        </p:txBody>
      </p:sp>
      <p:sp>
        <p:nvSpPr>
          <p:cNvPr id="272" name="Textfeld 271"/>
          <p:cNvSpPr txBox="1"/>
          <p:nvPr/>
        </p:nvSpPr>
        <p:spPr>
          <a:xfrm>
            <a:off x="1210384" y="6172200"/>
            <a:ext cx="526106" cy="276999"/>
          </a:xfrm>
          <a:prstGeom prst="rect">
            <a:avLst/>
          </a:prstGeom>
          <a:noFill/>
        </p:spPr>
        <p:txBody>
          <a:bodyPr wrap="none" rtlCol="0">
            <a:spAutoFit/>
          </a:bodyPr>
          <a:lstStyle/>
          <a:p>
            <a:r>
              <a:rPr lang="de-DE" dirty="0" smtClean="0"/>
              <a:t>GND</a:t>
            </a:r>
            <a:endParaRPr lang="de-DE" dirty="0"/>
          </a:p>
        </p:txBody>
      </p:sp>
      <p:sp>
        <p:nvSpPr>
          <p:cNvPr id="273" name="Textfeld 272"/>
          <p:cNvSpPr txBox="1"/>
          <p:nvPr/>
        </p:nvSpPr>
        <p:spPr>
          <a:xfrm>
            <a:off x="5638800" y="1066800"/>
            <a:ext cx="508474" cy="276999"/>
          </a:xfrm>
          <a:prstGeom prst="rect">
            <a:avLst/>
          </a:prstGeom>
          <a:noFill/>
        </p:spPr>
        <p:txBody>
          <a:bodyPr wrap="none" rtlCol="0">
            <a:spAutoFit/>
          </a:bodyPr>
          <a:lstStyle/>
          <a:p>
            <a:r>
              <a:rPr lang="de-DE" dirty="0" smtClean="0"/>
              <a:t>VDD</a:t>
            </a:r>
            <a:endParaRPr lang="de-DE" dirty="0"/>
          </a:p>
        </p:txBody>
      </p:sp>
      <p:sp>
        <p:nvSpPr>
          <p:cNvPr id="274" name="Textfeld 273"/>
          <p:cNvSpPr txBox="1"/>
          <p:nvPr/>
        </p:nvSpPr>
        <p:spPr>
          <a:xfrm>
            <a:off x="5334000" y="3505200"/>
            <a:ext cx="526106" cy="276999"/>
          </a:xfrm>
          <a:prstGeom prst="rect">
            <a:avLst/>
          </a:prstGeom>
          <a:noFill/>
        </p:spPr>
        <p:txBody>
          <a:bodyPr wrap="none" rtlCol="0">
            <a:spAutoFit/>
          </a:bodyPr>
          <a:lstStyle/>
          <a:p>
            <a:r>
              <a:rPr lang="de-DE" dirty="0" smtClean="0"/>
              <a:t>GND</a:t>
            </a:r>
            <a:endParaRPr lang="de-DE" dirty="0"/>
          </a:p>
        </p:txBody>
      </p:sp>
      <p:cxnSp>
        <p:nvCxnSpPr>
          <p:cNvPr id="270" name="Gerade Verbindung 269"/>
          <p:cNvCxnSpPr/>
          <p:nvPr/>
        </p:nvCxnSpPr>
        <p:spPr bwMode="auto">
          <a:xfrm>
            <a:off x="838200" y="5410200"/>
            <a:ext cx="228600" cy="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01762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dirty="0" smtClean="0"/>
              <a:t>Layout</a:t>
            </a:r>
            <a:endParaRPr lang="de-DE" altLang="de-DE" dirty="0" smtClean="0"/>
          </a:p>
        </p:txBody>
      </p:sp>
      <p:sp>
        <p:nvSpPr>
          <p:cNvPr id="2051" name="Rectangle 3"/>
          <p:cNvSpPr>
            <a:spLocks noGrp="1" noChangeArrowheads="1"/>
          </p:cNvSpPr>
          <p:nvPr>
            <p:ph type="body" idx="1"/>
          </p:nvPr>
        </p:nvSpPr>
        <p:spPr>
          <a:xfrm>
            <a:off x="457200" y="692150"/>
            <a:ext cx="8229600" cy="755650"/>
          </a:xfrm>
        </p:spPr>
        <p:txBody>
          <a:bodyPr/>
          <a:lstStyle/>
          <a:p>
            <a:pPr eaLnBrk="1" hangingPunct="1"/>
            <a:r>
              <a:rPr lang="de-DE" sz="1400" dirty="0" smtClean="0"/>
              <a:t>…</a:t>
            </a:r>
            <a:endParaRPr lang="de-DE" sz="14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32</a:t>
            </a:fld>
            <a:endParaRPr lang="de-DE" altLang="de-DE"/>
          </a:p>
        </p:txBody>
      </p:sp>
      <p:grpSp>
        <p:nvGrpSpPr>
          <p:cNvPr id="21" name="Gruppieren 20"/>
          <p:cNvGrpSpPr/>
          <p:nvPr/>
        </p:nvGrpSpPr>
        <p:grpSpPr>
          <a:xfrm>
            <a:off x="2209800" y="4495800"/>
            <a:ext cx="1676400" cy="1828800"/>
            <a:chOff x="1143000" y="3048000"/>
            <a:chExt cx="1676400" cy="1828800"/>
          </a:xfrm>
        </p:grpSpPr>
        <p:grpSp>
          <p:nvGrpSpPr>
            <p:cNvPr id="124" name="Gruppieren 123"/>
            <p:cNvGrpSpPr/>
            <p:nvPr/>
          </p:nvGrpSpPr>
          <p:grpSpPr>
            <a:xfrm>
              <a:off x="1524000" y="4114800"/>
              <a:ext cx="533400" cy="762000"/>
              <a:chOff x="1600200" y="4419600"/>
              <a:chExt cx="533400" cy="762000"/>
            </a:xfrm>
          </p:grpSpPr>
          <p:sp>
            <p:nvSpPr>
              <p:cNvPr id="12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2"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33"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34" name="Gruppieren 133"/>
            <p:cNvGrpSpPr/>
            <p:nvPr/>
          </p:nvGrpSpPr>
          <p:grpSpPr>
            <a:xfrm>
              <a:off x="1524000" y="3048000"/>
              <a:ext cx="533400" cy="762000"/>
              <a:chOff x="1524000" y="3048000"/>
              <a:chExt cx="533400" cy="762000"/>
            </a:xfrm>
          </p:grpSpPr>
          <p:grpSp>
            <p:nvGrpSpPr>
              <p:cNvPr id="135" name="Gruppieren 134"/>
              <p:cNvGrpSpPr/>
              <p:nvPr/>
            </p:nvGrpSpPr>
            <p:grpSpPr>
              <a:xfrm flipV="1">
                <a:off x="1524000" y="3048000"/>
                <a:ext cx="533400" cy="762000"/>
                <a:chOff x="1600200" y="4419600"/>
                <a:chExt cx="533400" cy="762000"/>
              </a:xfrm>
            </p:grpSpPr>
            <p:sp>
              <p:nvSpPr>
                <p:cNvPr id="137"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8"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9"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0"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1"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2"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3"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44"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36" name="Ellipse 135"/>
              <p:cNvSpPr/>
              <p:nvPr/>
            </p:nvSpPr>
            <p:spPr bwMode="auto">
              <a:xfrm>
                <a:off x="1676400" y="33528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7" name="Gerade Verbindung 6"/>
            <p:cNvCxnSpPr>
              <a:endCxn id="130" idx="1"/>
            </p:cNvCxnSpPr>
            <p:nvPr/>
          </p:nvCxnSpPr>
          <p:spPr bwMode="auto">
            <a:xfrm>
              <a:off x="2057400" y="3810000"/>
              <a:ext cx="1"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19050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1905000" y="3048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1524000" y="3429000"/>
              <a:ext cx="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flipH="1">
              <a:off x="1143000" y="3962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6" name="Gruppieren 145"/>
            <p:cNvGrpSpPr/>
            <p:nvPr/>
          </p:nvGrpSpPr>
          <p:grpSpPr>
            <a:xfrm rot="5400000">
              <a:off x="2171700" y="3314700"/>
              <a:ext cx="533400" cy="762000"/>
              <a:chOff x="1600200" y="4419600"/>
              <a:chExt cx="533400" cy="762000"/>
            </a:xfrm>
          </p:grpSpPr>
          <p:sp>
            <p:nvSpPr>
              <p:cNvPr id="147"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8"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9"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0"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1"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2"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3"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54"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20" name="Gerade Verbindung 19"/>
            <p:cNvCxnSpPr/>
            <p:nvPr/>
          </p:nvCxnSpPr>
          <p:spPr bwMode="auto">
            <a:xfrm flipV="1">
              <a:off x="2819400" y="33528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5" name="Gruppieren 154"/>
          <p:cNvGrpSpPr/>
          <p:nvPr/>
        </p:nvGrpSpPr>
        <p:grpSpPr>
          <a:xfrm flipH="1">
            <a:off x="304800" y="4495800"/>
            <a:ext cx="1676400" cy="1828800"/>
            <a:chOff x="1143000" y="3048000"/>
            <a:chExt cx="1676400" cy="1828800"/>
          </a:xfrm>
        </p:grpSpPr>
        <p:grpSp>
          <p:nvGrpSpPr>
            <p:cNvPr id="156" name="Gruppieren 155"/>
            <p:cNvGrpSpPr/>
            <p:nvPr/>
          </p:nvGrpSpPr>
          <p:grpSpPr>
            <a:xfrm>
              <a:off x="1524000" y="4114800"/>
              <a:ext cx="533400" cy="762000"/>
              <a:chOff x="1600200" y="4419600"/>
              <a:chExt cx="533400" cy="762000"/>
            </a:xfrm>
          </p:grpSpPr>
          <p:sp>
            <p:nvSpPr>
              <p:cNvPr id="183"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4"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5"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6"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7"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8"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9"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90"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57" name="Gruppieren 156"/>
            <p:cNvGrpSpPr/>
            <p:nvPr/>
          </p:nvGrpSpPr>
          <p:grpSpPr>
            <a:xfrm>
              <a:off x="1524000" y="3048000"/>
              <a:ext cx="533400" cy="762000"/>
              <a:chOff x="1524000" y="3048000"/>
              <a:chExt cx="533400" cy="762000"/>
            </a:xfrm>
          </p:grpSpPr>
          <p:grpSp>
            <p:nvGrpSpPr>
              <p:cNvPr id="173" name="Gruppieren 172"/>
              <p:cNvGrpSpPr/>
              <p:nvPr/>
            </p:nvGrpSpPr>
            <p:grpSpPr>
              <a:xfrm flipV="1">
                <a:off x="1524000" y="3048000"/>
                <a:ext cx="533400" cy="762000"/>
                <a:chOff x="1600200" y="4419600"/>
                <a:chExt cx="533400" cy="762000"/>
              </a:xfrm>
            </p:grpSpPr>
            <p:sp>
              <p:nvSpPr>
                <p:cNvPr id="17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1"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82"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74" name="Ellipse 173"/>
              <p:cNvSpPr/>
              <p:nvPr/>
            </p:nvSpPr>
            <p:spPr bwMode="auto">
              <a:xfrm>
                <a:off x="1676400" y="33528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58" name="Gerade Verbindung 157"/>
            <p:cNvCxnSpPr>
              <a:endCxn id="188" idx="1"/>
            </p:cNvCxnSpPr>
            <p:nvPr/>
          </p:nvCxnSpPr>
          <p:spPr bwMode="auto">
            <a:xfrm>
              <a:off x="2057400" y="3810000"/>
              <a:ext cx="1"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19050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1905000" y="3048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1524000" y="3429000"/>
              <a:ext cx="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H="1">
              <a:off x="1143000" y="3962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3" name="Gruppieren 162"/>
            <p:cNvGrpSpPr/>
            <p:nvPr/>
          </p:nvGrpSpPr>
          <p:grpSpPr>
            <a:xfrm rot="5400000">
              <a:off x="2171700" y="3314700"/>
              <a:ext cx="533400" cy="762000"/>
              <a:chOff x="1600200" y="4419600"/>
              <a:chExt cx="533400" cy="762000"/>
            </a:xfrm>
          </p:grpSpPr>
          <p:sp>
            <p:nvSpPr>
              <p:cNvPr id="16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1"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72"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164" name="Gerade Verbindung 163"/>
            <p:cNvCxnSpPr/>
            <p:nvPr/>
          </p:nvCxnSpPr>
          <p:spPr bwMode="auto">
            <a:xfrm flipV="1">
              <a:off x="2819400" y="33528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7" name="Gerade Verbindung 26"/>
          <p:cNvCxnSpPr/>
          <p:nvPr/>
        </p:nvCxnSpPr>
        <p:spPr bwMode="auto">
          <a:xfrm>
            <a:off x="1066800" y="5410200"/>
            <a:ext cx="304800" cy="22860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1371600" y="5638800"/>
            <a:ext cx="533400" cy="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flipV="1">
            <a:off x="1905000" y="5410200"/>
            <a:ext cx="304800" cy="22860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V="1">
            <a:off x="1981200" y="5181600"/>
            <a:ext cx="3048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2286000" y="51816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2819400" y="5181600"/>
            <a:ext cx="3048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 name="Gruppieren 24"/>
          <p:cNvGrpSpPr/>
          <p:nvPr/>
        </p:nvGrpSpPr>
        <p:grpSpPr>
          <a:xfrm>
            <a:off x="7772400" y="2667000"/>
            <a:ext cx="762000" cy="762000"/>
            <a:chOff x="6629400" y="3200400"/>
            <a:chExt cx="762000" cy="762000"/>
          </a:xfrm>
        </p:grpSpPr>
        <p:sp>
          <p:nvSpPr>
            <p:cNvPr id="22" name="Rechteck 21"/>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Ellipse 23"/>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1" name="Ellipse 190"/>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92" name="Gruppieren 191"/>
          <p:cNvGrpSpPr/>
          <p:nvPr/>
        </p:nvGrpSpPr>
        <p:grpSpPr>
          <a:xfrm>
            <a:off x="6858000" y="2667000"/>
            <a:ext cx="762000" cy="762000"/>
            <a:chOff x="6629400" y="3200400"/>
            <a:chExt cx="762000" cy="762000"/>
          </a:xfrm>
        </p:grpSpPr>
        <p:sp>
          <p:nvSpPr>
            <p:cNvPr id="193" name="Rechteck 192"/>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4" name="Rechteck 193"/>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5" name="Ellipse 194"/>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6" name="Ellipse 195"/>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97" name="Gruppieren 196"/>
          <p:cNvGrpSpPr/>
          <p:nvPr/>
        </p:nvGrpSpPr>
        <p:grpSpPr>
          <a:xfrm>
            <a:off x="6858000" y="1371600"/>
            <a:ext cx="762000" cy="762000"/>
            <a:chOff x="6629400" y="3200400"/>
            <a:chExt cx="762000" cy="762000"/>
          </a:xfrm>
        </p:grpSpPr>
        <p:sp>
          <p:nvSpPr>
            <p:cNvPr id="198" name="Rechteck 197"/>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9" name="Rechteck 198"/>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0" name="Ellipse 199"/>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1" name="Ellipse 200"/>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33" name="Gerade Verbindung 32"/>
          <p:cNvCxnSpPr/>
          <p:nvPr/>
        </p:nvCxnSpPr>
        <p:spPr bwMode="auto">
          <a:xfrm>
            <a:off x="7467600" y="1752600"/>
            <a:ext cx="0" cy="1295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38"/>
          <p:cNvCxnSpPr/>
          <p:nvPr/>
        </p:nvCxnSpPr>
        <p:spPr bwMode="auto">
          <a:xfrm flipV="1">
            <a:off x="8382000" y="16002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Ellipse 39"/>
          <p:cNvSpPr/>
          <p:nvPr/>
        </p:nvSpPr>
        <p:spPr bwMode="auto">
          <a:xfrm>
            <a:off x="8077200" y="2514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1" name="Rechteck 40"/>
          <p:cNvSpPr/>
          <p:nvPr/>
        </p:nvSpPr>
        <p:spPr bwMode="auto">
          <a:xfrm>
            <a:off x="7162800" y="2133600"/>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7" name="Ellipse 206"/>
          <p:cNvSpPr/>
          <p:nvPr/>
        </p:nvSpPr>
        <p:spPr bwMode="auto">
          <a:xfrm>
            <a:off x="7162800" y="2438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8" name="Gerade Verbindung 207"/>
          <p:cNvCxnSpPr/>
          <p:nvPr/>
        </p:nvCxnSpPr>
        <p:spPr bwMode="auto">
          <a:xfrm>
            <a:off x="70104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6400800" y="1295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70104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6324600" y="35052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2" name="Gruppieren 211"/>
          <p:cNvGrpSpPr/>
          <p:nvPr/>
        </p:nvGrpSpPr>
        <p:grpSpPr>
          <a:xfrm flipH="1">
            <a:off x="4876800" y="2667000"/>
            <a:ext cx="762000" cy="762000"/>
            <a:chOff x="6629400" y="3200400"/>
            <a:chExt cx="762000" cy="762000"/>
          </a:xfrm>
        </p:grpSpPr>
        <p:sp>
          <p:nvSpPr>
            <p:cNvPr id="234" name="Rechteck 233"/>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5" name="Rechteck 234"/>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6" name="Ellipse 235"/>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7" name="Ellipse 236"/>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3" name="Gruppieren 212"/>
          <p:cNvGrpSpPr/>
          <p:nvPr/>
        </p:nvGrpSpPr>
        <p:grpSpPr>
          <a:xfrm flipH="1">
            <a:off x="5791200" y="2667000"/>
            <a:ext cx="762000" cy="762000"/>
            <a:chOff x="6629400" y="3200400"/>
            <a:chExt cx="762000" cy="762000"/>
          </a:xfrm>
        </p:grpSpPr>
        <p:sp>
          <p:nvSpPr>
            <p:cNvPr id="230" name="Rechteck 22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1" name="Rechteck 23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2" name="Ellipse 23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3" name="Ellipse 23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4" name="Gruppieren 213"/>
          <p:cNvGrpSpPr/>
          <p:nvPr/>
        </p:nvGrpSpPr>
        <p:grpSpPr>
          <a:xfrm flipH="1">
            <a:off x="5791200" y="1371600"/>
            <a:ext cx="762000" cy="762000"/>
            <a:chOff x="6629400" y="3200400"/>
            <a:chExt cx="762000" cy="762000"/>
          </a:xfrm>
        </p:grpSpPr>
        <p:sp>
          <p:nvSpPr>
            <p:cNvPr id="226" name="Rechteck 225"/>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7" name="Rechteck 226"/>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8" name="Ellipse 227"/>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Ellipse 228"/>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15" name="Gerade Verbindung 214"/>
          <p:cNvCxnSpPr/>
          <p:nvPr/>
        </p:nvCxnSpPr>
        <p:spPr bwMode="auto">
          <a:xfrm flipH="1">
            <a:off x="5943600" y="1752600"/>
            <a:ext cx="0" cy="12954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Gerade Verbindung 216"/>
          <p:cNvCxnSpPr/>
          <p:nvPr/>
        </p:nvCxnSpPr>
        <p:spPr bwMode="auto">
          <a:xfrm flipH="1" flipV="1">
            <a:off x="5029200" y="16002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Ellipse 217"/>
          <p:cNvSpPr/>
          <p:nvPr/>
        </p:nvSpPr>
        <p:spPr bwMode="auto">
          <a:xfrm flipH="1">
            <a:off x="5181600" y="2514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0" name="Rechteck 219"/>
          <p:cNvSpPr/>
          <p:nvPr/>
        </p:nvSpPr>
        <p:spPr bwMode="auto">
          <a:xfrm flipH="1">
            <a:off x="6096000" y="2133600"/>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1" name="Ellipse 220"/>
          <p:cNvSpPr/>
          <p:nvPr/>
        </p:nvSpPr>
        <p:spPr bwMode="auto">
          <a:xfrm flipH="1">
            <a:off x="6096000" y="2209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2" name="Gerade Verbindung 221"/>
          <p:cNvCxnSpPr/>
          <p:nvPr/>
        </p:nvCxnSpPr>
        <p:spPr bwMode="auto">
          <a:xfrm flipH="1">
            <a:off x="64008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flipH="1">
            <a:off x="5410200" y="1295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flipH="1">
            <a:off x="64008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Gerade Verbindung 224"/>
          <p:cNvCxnSpPr/>
          <p:nvPr/>
        </p:nvCxnSpPr>
        <p:spPr bwMode="auto">
          <a:xfrm flipH="1">
            <a:off x="4343400" y="3505200"/>
            <a:ext cx="2667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5867400" y="2514600"/>
            <a:ext cx="13716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6096000" y="2286000"/>
            <a:ext cx="1371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feld 54"/>
          <p:cNvSpPr txBox="1"/>
          <p:nvPr/>
        </p:nvSpPr>
        <p:spPr>
          <a:xfrm>
            <a:off x="304800" y="5562600"/>
            <a:ext cx="415499" cy="276999"/>
          </a:xfrm>
          <a:prstGeom prst="rect">
            <a:avLst/>
          </a:prstGeom>
          <a:noFill/>
        </p:spPr>
        <p:txBody>
          <a:bodyPr wrap="none" rtlCol="0">
            <a:spAutoFit/>
          </a:bodyPr>
          <a:lstStyle/>
          <a:p>
            <a:r>
              <a:rPr lang="de-DE" dirty="0" err="1" smtClean="0"/>
              <a:t>InP</a:t>
            </a:r>
            <a:endParaRPr lang="de-DE" dirty="0"/>
          </a:p>
        </p:txBody>
      </p:sp>
      <p:sp>
        <p:nvSpPr>
          <p:cNvPr id="240" name="Textfeld 239"/>
          <p:cNvSpPr txBox="1"/>
          <p:nvPr/>
        </p:nvSpPr>
        <p:spPr>
          <a:xfrm>
            <a:off x="3882193" y="5562600"/>
            <a:ext cx="423514" cy="276999"/>
          </a:xfrm>
          <a:prstGeom prst="rect">
            <a:avLst/>
          </a:prstGeom>
          <a:noFill/>
        </p:spPr>
        <p:txBody>
          <a:bodyPr wrap="none" rtlCol="0">
            <a:spAutoFit/>
          </a:bodyPr>
          <a:lstStyle/>
          <a:p>
            <a:r>
              <a:rPr lang="de-DE" dirty="0" err="1" smtClean="0"/>
              <a:t>InN</a:t>
            </a:r>
            <a:endParaRPr lang="de-DE" dirty="0"/>
          </a:p>
        </p:txBody>
      </p:sp>
      <p:cxnSp>
        <p:nvCxnSpPr>
          <p:cNvPr id="239" name="Gerade Verbindung 238"/>
          <p:cNvCxnSpPr/>
          <p:nvPr/>
        </p:nvCxnSpPr>
        <p:spPr bwMode="auto">
          <a:xfrm flipH="1">
            <a:off x="152400" y="4267200"/>
            <a:ext cx="426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flipV="1">
            <a:off x="3505200" y="4267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685800" y="4267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Textfeld 245"/>
          <p:cNvSpPr txBox="1"/>
          <p:nvPr/>
        </p:nvSpPr>
        <p:spPr>
          <a:xfrm>
            <a:off x="860418" y="3962400"/>
            <a:ext cx="379079" cy="276999"/>
          </a:xfrm>
          <a:prstGeom prst="rect">
            <a:avLst/>
          </a:prstGeom>
          <a:noFill/>
        </p:spPr>
        <p:txBody>
          <a:bodyPr wrap="none" rtlCol="0">
            <a:spAutoFit/>
          </a:bodyPr>
          <a:lstStyle/>
          <a:p>
            <a:r>
              <a:rPr lang="de-DE" dirty="0" err="1" smtClean="0"/>
              <a:t>Wr</a:t>
            </a:r>
            <a:endParaRPr lang="de-DE" dirty="0"/>
          </a:p>
        </p:txBody>
      </p:sp>
      <p:sp>
        <p:nvSpPr>
          <p:cNvPr id="247" name="Textfeld 246"/>
          <p:cNvSpPr txBox="1"/>
          <p:nvPr/>
        </p:nvSpPr>
        <p:spPr>
          <a:xfrm>
            <a:off x="4876800" y="1676400"/>
            <a:ext cx="415499" cy="276999"/>
          </a:xfrm>
          <a:prstGeom prst="rect">
            <a:avLst/>
          </a:prstGeom>
          <a:noFill/>
        </p:spPr>
        <p:txBody>
          <a:bodyPr wrap="none" rtlCol="0">
            <a:spAutoFit/>
          </a:bodyPr>
          <a:lstStyle/>
          <a:p>
            <a:r>
              <a:rPr lang="de-DE" dirty="0" err="1" smtClean="0"/>
              <a:t>InP</a:t>
            </a:r>
            <a:endParaRPr lang="de-DE" dirty="0"/>
          </a:p>
        </p:txBody>
      </p:sp>
      <p:sp>
        <p:nvSpPr>
          <p:cNvPr id="248" name="Textfeld 247"/>
          <p:cNvSpPr txBox="1"/>
          <p:nvPr/>
        </p:nvSpPr>
        <p:spPr>
          <a:xfrm>
            <a:off x="8225592" y="1676400"/>
            <a:ext cx="423514" cy="276999"/>
          </a:xfrm>
          <a:prstGeom prst="rect">
            <a:avLst/>
          </a:prstGeom>
          <a:noFill/>
        </p:spPr>
        <p:txBody>
          <a:bodyPr wrap="none" rtlCol="0">
            <a:spAutoFit/>
          </a:bodyPr>
          <a:lstStyle/>
          <a:p>
            <a:r>
              <a:rPr lang="de-DE" dirty="0" err="1" smtClean="0"/>
              <a:t>InN</a:t>
            </a:r>
            <a:endParaRPr lang="de-DE" dirty="0"/>
          </a:p>
        </p:txBody>
      </p:sp>
      <p:sp>
        <p:nvSpPr>
          <p:cNvPr id="249" name="Textfeld 248"/>
          <p:cNvSpPr txBox="1"/>
          <p:nvPr/>
        </p:nvSpPr>
        <p:spPr>
          <a:xfrm>
            <a:off x="5334000" y="2133600"/>
            <a:ext cx="379079" cy="276999"/>
          </a:xfrm>
          <a:prstGeom prst="rect">
            <a:avLst/>
          </a:prstGeom>
          <a:noFill/>
        </p:spPr>
        <p:txBody>
          <a:bodyPr wrap="none" rtlCol="0">
            <a:spAutoFit/>
          </a:bodyPr>
          <a:lstStyle/>
          <a:p>
            <a:r>
              <a:rPr lang="de-DE" dirty="0" err="1" smtClean="0"/>
              <a:t>Wr</a:t>
            </a:r>
            <a:endParaRPr lang="de-DE" dirty="0"/>
          </a:p>
        </p:txBody>
      </p:sp>
      <p:sp>
        <p:nvSpPr>
          <p:cNvPr id="250" name="Textfeld 249"/>
          <p:cNvSpPr txBox="1"/>
          <p:nvPr/>
        </p:nvSpPr>
        <p:spPr>
          <a:xfrm>
            <a:off x="7696200" y="2362200"/>
            <a:ext cx="379079" cy="276999"/>
          </a:xfrm>
          <a:prstGeom prst="rect">
            <a:avLst/>
          </a:prstGeom>
          <a:noFill/>
        </p:spPr>
        <p:txBody>
          <a:bodyPr wrap="none" rtlCol="0">
            <a:spAutoFit/>
          </a:bodyPr>
          <a:lstStyle/>
          <a:p>
            <a:r>
              <a:rPr lang="de-DE" dirty="0" err="1" smtClean="0"/>
              <a:t>Wr</a:t>
            </a:r>
            <a:endParaRPr lang="de-DE" dirty="0"/>
          </a:p>
        </p:txBody>
      </p:sp>
      <p:cxnSp>
        <p:nvCxnSpPr>
          <p:cNvPr id="244" name="Gerade Verbindung mit Pfeil 243"/>
          <p:cNvCxnSpPr/>
          <p:nvPr/>
        </p:nvCxnSpPr>
        <p:spPr bwMode="auto">
          <a:xfrm flipV="1">
            <a:off x="5257800" y="2362200"/>
            <a:ext cx="762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Gerade Verbindung mit Pfeil 252"/>
          <p:cNvCxnSpPr/>
          <p:nvPr/>
        </p:nvCxnSpPr>
        <p:spPr bwMode="auto">
          <a:xfrm flipV="1">
            <a:off x="8153400" y="2362200"/>
            <a:ext cx="762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Gerade Verbindung 251"/>
          <p:cNvCxnSpPr/>
          <p:nvPr/>
        </p:nvCxnSpPr>
        <p:spPr bwMode="auto">
          <a:xfrm>
            <a:off x="4648200" y="2362200"/>
            <a:ext cx="411480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4" name="Rechteck 253"/>
          <p:cNvSpPr/>
          <p:nvPr/>
        </p:nvSpPr>
        <p:spPr bwMode="auto">
          <a:xfrm>
            <a:off x="5410200" y="1447800"/>
            <a:ext cx="2590800" cy="6858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1" name="Rechteck 260"/>
          <p:cNvSpPr/>
          <p:nvPr/>
        </p:nvSpPr>
        <p:spPr bwMode="auto">
          <a:xfrm>
            <a:off x="6553200" y="1600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2" name="Ellipse 261"/>
          <p:cNvSpPr/>
          <p:nvPr/>
        </p:nvSpPr>
        <p:spPr bwMode="auto">
          <a:xfrm flipH="1">
            <a:off x="6629400" y="1676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65" name="Gerade Verbindung 264"/>
          <p:cNvCxnSpPr/>
          <p:nvPr/>
        </p:nvCxnSpPr>
        <p:spPr bwMode="auto">
          <a:xfrm>
            <a:off x="67056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1" name="Textfeld 270"/>
          <p:cNvSpPr txBox="1"/>
          <p:nvPr/>
        </p:nvSpPr>
        <p:spPr>
          <a:xfrm>
            <a:off x="925902" y="4267200"/>
            <a:ext cx="508474" cy="276999"/>
          </a:xfrm>
          <a:prstGeom prst="rect">
            <a:avLst/>
          </a:prstGeom>
          <a:noFill/>
        </p:spPr>
        <p:txBody>
          <a:bodyPr wrap="none" rtlCol="0">
            <a:spAutoFit/>
          </a:bodyPr>
          <a:lstStyle/>
          <a:p>
            <a:r>
              <a:rPr lang="de-DE" dirty="0" smtClean="0"/>
              <a:t>VDD</a:t>
            </a:r>
            <a:endParaRPr lang="de-DE" dirty="0"/>
          </a:p>
        </p:txBody>
      </p:sp>
      <p:sp>
        <p:nvSpPr>
          <p:cNvPr id="272" name="Textfeld 271"/>
          <p:cNvSpPr txBox="1"/>
          <p:nvPr/>
        </p:nvSpPr>
        <p:spPr>
          <a:xfrm>
            <a:off x="1210384" y="6172200"/>
            <a:ext cx="526106" cy="276999"/>
          </a:xfrm>
          <a:prstGeom prst="rect">
            <a:avLst/>
          </a:prstGeom>
          <a:noFill/>
        </p:spPr>
        <p:txBody>
          <a:bodyPr wrap="none" rtlCol="0">
            <a:spAutoFit/>
          </a:bodyPr>
          <a:lstStyle/>
          <a:p>
            <a:r>
              <a:rPr lang="de-DE" dirty="0" smtClean="0"/>
              <a:t>GND</a:t>
            </a:r>
            <a:endParaRPr lang="de-DE" dirty="0"/>
          </a:p>
        </p:txBody>
      </p:sp>
      <p:sp>
        <p:nvSpPr>
          <p:cNvPr id="273" name="Textfeld 272"/>
          <p:cNvSpPr txBox="1"/>
          <p:nvPr/>
        </p:nvSpPr>
        <p:spPr>
          <a:xfrm>
            <a:off x="5715000" y="1066800"/>
            <a:ext cx="508474" cy="276999"/>
          </a:xfrm>
          <a:prstGeom prst="rect">
            <a:avLst/>
          </a:prstGeom>
          <a:noFill/>
        </p:spPr>
        <p:txBody>
          <a:bodyPr wrap="none" rtlCol="0">
            <a:spAutoFit/>
          </a:bodyPr>
          <a:lstStyle/>
          <a:p>
            <a:r>
              <a:rPr lang="de-DE" dirty="0" smtClean="0"/>
              <a:t>VDD</a:t>
            </a:r>
            <a:endParaRPr lang="de-DE" dirty="0"/>
          </a:p>
        </p:txBody>
      </p:sp>
      <p:sp>
        <p:nvSpPr>
          <p:cNvPr id="274" name="Textfeld 273"/>
          <p:cNvSpPr txBox="1"/>
          <p:nvPr/>
        </p:nvSpPr>
        <p:spPr>
          <a:xfrm>
            <a:off x="5410200" y="3505200"/>
            <a:ext cx="526106" cy="276999"/>
          </a:xfrm>
          <a:prstGeom prst="rect">
            <a:avLst/>
          </a:prstGeom>
          <a:noFill/>
        </p:spPr>
        <p:txBody>
          <a:bodyPr wrap="none" rtlCol="0">
            <a:spAutoFit/>
          </a:bodyPr>
          <a:lstStyle/>
          <a:p>
            <a:r>
              <a:rPr lang="de-DE" dirty="0" smtClean="0"/>
              <a:t>GND</a:t>
            </a:r>
            <a:endParaRPr lang="de-DE" dirty="0"/>
          </a:p>
        </p:txBody>
      </p:sp>
      <p:cxnSp>
        <p:nvCxnSpPr>
          <p:cNvPr id="270" name="Gerade Verbindung 269"/>
          <p:cNvCxnSpPr/>
          <p:nvPr/>
        </p:nvCxnSpPr>
        <p:spPr bwMode="auto">
          <a:xfrm>
            <a:off x="838200" y="5410200"/>
            <a:ext cx="228600" cy="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 name="Rechteck 205"/>
          <p:cNvSpPr/>
          <p:nvPr/>
        </p:nvSpPr>
        <p:spPr bwMode="auto">
          <a:xfrm>
            <a:off x="6553200" y="28956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11" name="Ellipse 210"/>
          <p:cNvSpPr/>
          <p:nvPr/>
        </p:nvSpPr>
        <p:spPr bwMode="auto">
          <a:xfrm flipH="1">
            <a:off x="6629400" y="2971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19" name="Gerade Verbindung 218"/>
          <p:cNvCxnSpPr/>
          <p:nvPr/>
        </p:nvCxnSpPr>
        <p:spPr bwMode="auto">
          <a:xfrm>
            <a:off x="67056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91392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de-DE" dirty="0" smtClean="0"/>
              <a:t>Layout</a:t>
            </a:r>
            <a:endParaRPr lang="de-DE" altLang="de-DE" dirty="0" smtClean="0"/>
          </a:p>
        </p:txBody>
      </p:sp>
      <p:sp>
        <p:nvSpPr>
          <p:cNvPr id="2051" name="Rectangle 3"/>
          <p:cNvSpPr>
            <a:spLocks noGrp="1" noChangeArrowheads="1"/>
          </p:cNvSpPr>
          <p:nvPr>
            <p:ph type="body" idx="1"/>
          </p:nvPr>
        </p:nvSpPr>
        <p:spPr>
          <a:xfrm>
            <a:off x="457200" y="692150"/>
            <a:ext cx="8229600" cy="755650"/>
          </a:xfrm>
        </p:spPr>
        <p:txBody>
          <a:bodyPr/>
          <a:lstStyle/>
          <a:p>
            <a:pPr eaLnBrk="1" hangingPunct="1"/>
            <a:r>
              <a:rPr lang="de-DE" sz="1400" dirty="0" smtClean="0"/>
              <a:t>…</a:t>
            </a:r>
            <a:endParaRPr lang="de-DE" sz="1400" dirty="0"/>
          </a:p>
        </p:txBody>
      </p:sp>
      <p:sp>
        <p:nvSpPr>
          <p:cNvPr id="4" name="Foliennummernplatzhalter 3"/>
          <p:cNvSpPr>
            <a:spLocks noGrp="1"/>
          </p:cNvSpPr>
          <p:nvPr>
            <p:ph type="sldNum" sz="quarter" idx="10"/>
          </p:nvPr>
        </p:nvSpPr>
        <p:spPr/>
        <p:txBody>
          <a:bodyPr/>
          <a:lstStyle/>
          <a:p>
            <a:pPr>
              <a:defRPr/>
            </a:pPr>
            <a:fld id="{EED81A54-E60C-4E03-A5C6-08FAFB55BF65}" type="slidenum">
              <a:rPr lang="de-DE" altLang="de-DE" smtClean="0"/>
              <a:pPr>
                <a:defRPr/>
              </a:pPr>
              <a:t>33</a:t>
            </a:fld>
            <a:endParaRPr lang="de-DE" altLang="de-DE"/>
          </a:p>
        </p:txBody>
      </p:sp>
      <p:grpSp>
        <p:nvGrpSpPr>
          <p:cNvPr id="21" name="Gruppieren 20"/>
          <p:cNvGrpSpPr/>
          <p:nvPr/>
        </p:nvGrpSpPr>
        <p:grpSpPr>
          <a:xfrm>
            <a:off x="2209800" y="4495800"/>
            <a:ext cx="1676400" cy="1828800"/>
            <a:chOff x="1143000" y="3048000"/>
            <a:chExt cx="1676400" cy="1828800"/>
          </a:xfrm>
        </p:grpSpPr>
        <p:grpSp>
          <p:nvGrpSpPr>
            <p:cNvPr id="124" name="Gruppieren 123"/>
            <p:cNvGrpSpPr/>
            <p:nvPr/>
          </p:nvGrpSpPr>
          <p:grpSpPr>
            <a:xfrm>
              <a:off x="1524000" y="4114800"/>
              <a:ext cx="533400" cy="762000"/>
              <a:chOff x="1600200" y="4419600"/>
              <a:chExt cx="533400" cy="762000"/>
            </a:xfrm>
          </p:grpSpPr>
          <p:sp>
            <p:nvSpPr>
              <p:cNvPr id="12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2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2"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33"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34" name="Gruppieren 133"/>
            <p:cNvGrpSpPr/>
            <p:nvPr/>
          </p:nvGrpSpPr>
          <p:grpSpPr>
            <a:xfrm>
              <a:off x="1524000" y="3048000"/>
              <a:ext cx="533400" cy="762000"/>
              <a:chOff x="1524000" y="3048000"/>
              <a:chExt cx="533400" cy="762000"/>
            </a:xfrm>
          </p:grpSpPr>
          <p:grpSp>
            <p:nvGrpSpPr>
              <p:cNvPr id="135" name="Gruppieren 134"/>
              <p:cNvGrpSpPr/>
              <p:nvPr/>
            </p:nvGrpSpPr>
            <p:grpSpPr>
              <a:xfrm flipV="1">
                <a:off x="1524000" y="3048000"/>
                <a:ext cx="533400" cy="762000"/>
                <a:chOff x="1600200" y="4419600"/>
                <a:chExt cx="533400" cy="762000"/>
              </a:xfrm>
            </p:grpSpPr>
            <p:sp>
              <p:nvSpPr>
                <p:cNvPr id="137"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8"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39"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0"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1"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2"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3"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44"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36" name="Ellipse 135"/>
              <p:cNvSpPr/>
              <p:nvPr/>
            </p:nvSpPr>
            <p:spPr bwMode="auto">
              <a:xfrm>
                <a:off x="1676400" y="33528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7" name="Gerade Verbindung 6"/>
            <p:cNvCxnSpPr>
              <a:endCxn id="130" idx="1"/>
            </p:cNvCxnSpPr>
            <p:nvPr/>
          </p:nvCxnSpPr>
          <p:spPr bwMode="auto">
            <a:xfrm>
              <a:off x="2057400" y="3810000"/>
              <a:ext cx="1"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19050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Gerade Verbindung 144"/>
            <p:cNvCxnSpPr/>
            <p:nvPr/>
          </p:nvCxnSpPr>
          <p:spPr bwMode="auto">
            <a:xfrm>
              <a:off x="1905000" y="3048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1524000" y="3429000"/>
              <a:ext cx="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flipH="1">
              <a:off x="1143000" y="3962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6" name="Gruppieren 145"/>
            <p:cNvGrpSpPr/>
            <p:nvPr/>
          </p:nvGrpSpPr>
          <p:grpSpPr>
            <a:xfrm rot="5400000">
              <a:off x="2171700" y="3314700"/>
              <a:ext cx="533400" cy="762000"/>
              <a:chOff x="1600200" y="4419600"/>
              <a:chExt cx="533400" cy="762000"/>
            </a:xfrm>
          </p:grpSpPr>
          <p:sp>
            <p:nvSpPr>
              <p:cNvPr id="147"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8"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49"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0"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1"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2"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53"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54"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20" name="Gerade Verbindung 19"/>
            <p:cNvCxnSpPr/>
            <p:nvPr/>
          </p:nvCxnSpPr>
          <p:spPr bwMode="auto">
            <a:xfrm flipV="1">
              <a:off x="2819400" y="33528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5" name="Gruppieren 154"/>
          <p:cNvGrpSpPr/>
          <p:nvPr/>
        </p:nvGrpSpPr>
        <p:grpSpPr>
          <a:xfrm flipH="1">
            <a:off x="304800" y="4495800"/>
            <a:ext cx="1676400" cy="1828800"/>
            <a:chOff x="1143000" y="3048000"/>
            <a:chExt cx="1676400" cy="1828800"/>
          </a:xfrm>
        </p:grpSpPr>
        <p:grpSp>
          <p:nvGrpSpPr>
            <p:cNvPr id="156" name="Gruppieren 155"/>
            <p:cNvGrpSpPr/>
            <p:nvPr/>
          </p:nvGrpSpPr>
          <p:grpSpPr>
            <a:xfrm>
              <a:off x="1524000" y="4114800"/>
              <a:ext cx="533400" cy="762000"/>
              <a:chOff x="1600200" y="4419600"/>
              <a:chExt cx="533400" cy="762000"/>
            </a:xfrm>
          </p:grpSpPr>
          <p:sp>
            <p:nvSpPr>
              <p:cNvPr id="183"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4"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5"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6"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7"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8"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9"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90"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grpSp>
          <p:nvGrpSpPr>
            <p:cNvPr id="157" name="Gruppieren 156"/>
            <p:cNvGrpSpPr/>
            <p:nvPr/>
          </p:nvGrpSpPr>
          <p:grpSpPr>
            <a:xfrm>
              <a:off x="1524000" y="3048000"/>
              <a:ext cx="533400" cy="762000"/>
              <a:chOff x="1524000" y="3048000"/>
              <a:chExt cx="533400" cy="762000"/>
            </a:xfrm>
          </p:grpSpPr>
          <p:grpSp>
            <p:nvGrpSpPr>
              <p:cNvPr id="173" name="Gruppieren 172"/>
              <p:cNvGrpSpPr/>
              <p:nvPr/>
            </p:nvGrpSpPr>
            <p:grpSpPr>
              <a:xfrm flipV="1">
                <a:off x="1524000" y="3048000"/>
                <a:ext cx="533400" cy="762000"/>
                <a:chOff x="1600200" y="4419600"/>
                <a:chExt cx="533400" cy="762000"/>
              </a:xfrm>
            </p:grpSpPr>
            <p:sp>
              <p:nvSpPr>
                <p:cNvPr id="17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81"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82"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
            <p:nvSpPr>
              <p:cNvPr id="174" name="Ellipse 173"/>
              <p:cNvSpPr/>
              <p:nvPr/>
            </p:nvSpPr>
            <p:spPr bwMode="auto">
              <a:xfrm>
                <a:off x="1676400" y="3352800"/>
                <a:ext cx="152400" cy="1524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158" name="Gerade Verbindung 157"/>
            <p:cNvCxnSpPr>
              <a:endCxn id="188" idx="1"/>
            </p:cNvCxnSpPr>
            <p:nvPr/>
          </p:nvCxnSpPr>
          <p:spPr bwMode="auto">
            <a:xfrm>
              <a:off x="2057400" y="3810000"/>
              <a:ext cx="1"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a:off x="1905000" y="4876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a:off x="1905000" y="3048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1524000" y="3429000"/>
              <a:ext cx="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flipH="1">
              <a:off x="1143000" y="3962400"/>
              <a:ext cx="381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3" name="Gruppieren 162"/>
            <p:cNvGrpSpPr/>
            <p:nvPr/>
          </p:nvGrpSpPr>
          <p:grpSpPr>
            <a:xfrm rot="5400000">
              <a:off x="2171700" y="3314700"/>
              <a:ext cx="533400" cy="762000"/>
              <a:chOff x="1600200" y="4419600"/>
              <a:chExt cx="533400" cy="762000"/>
            </a:xfrm>
          </p:grpSpPr>
          <p:sp>
            <p:nvSpPr>
              <p:cNvPr id="165" name="Line 18"/>
              <p:cNvSpPr>
                <a:spLocks noChangeShapeType="1"/>
              </p:cNvSpPr>
              <p:nvPr/>
            </p:nvSpPr>
            <p:spPr bwMode="auto">
              <a:xfrm rot="16200000" flipV="1">
                <a:off x="2057400" y="4876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6" name="Line 19"/>
              <p:cNvSpPr>
                <a:spLocks noChangeShapeType="1"/>
              </p:cNvSpPr>
              <p:nvPr/>
            </p:nvSpPr>
            <p:spPr bwMode="auto">
              <a:xfrm rot="16200000">
                <a:off x="18288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7" name="Line 20"/>
              <p:cNvSpPr>
                <a:spLocks noChangeShapeType="1"/>
              </p:cNvSpPr>
              <p:nvPr/>
            </p:nvSpPr>
            <p:spPr bwMode="auto">
              <a:xfrm rot="16200000">
                <a:off x="1828800" y="4724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8" name="Line 21"/>
              <p:cNvSpPr>
                <a:spLocks noChangeShapeType="1"/>
              </p:cNvSpPr>
              <p:nvPr/>
            </p:nvSpPr>
            <p:spPr bwMode="auto">
              <a:xfrm rot="16200000">
                <a:off x="1752600" y="4800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69" name="Line 22"/>
              <p:cNvSpPr>
                <a:spLocks noChangeShapeType="1"/>
              </p:cNvSpPr>
              <p:nvPr/>
            </p:nvSpPr>
            <p:spPr bwMode="auto">
              <a:xfrm rot="16200000" flipV="1">
                <a:off x="2057400" y="4572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0" name="Line 23"/>
              <p:cNvSpPr>
                <a:spLocks noChangeShapeType="1"/>
              </p:cNvSpPr>
              <p:nvPr/>
            </p:nvSpPr>
            <p:spPr bwMode="auto">
              <a:xfrm rot="16200000">
                <a:off x="2019300" y="45339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sp>
            <p:nvSpPr>
              <p:cNvPr id="171" name="Line 24"/>
              <p:cNvSpPr>
                <a:spLocks noChangeShapeType="1"/>
              </p:cNvSpPr>
              <p:nvPr/>
            </p:nvSpPr>
            <p:spPr bwMode="auto">
              <a:xfrm rot="16200000">
                <a:off x="2019300" y="50673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de-DE"/>
              </a:p>
            </p:txBody>
          </p:sp>
          <p:cxnSp>
            <p:nvCxnSpPr>
              <p:cNvPr id="172" name="Gerade Verbindung 259"/>
              <p:cNvCxnSpPr>
                <a:cxnSpLocks noChangeShapeType="1"/>
              </p:cNvCxnSpPr>
              <p:nvPr/>
            </p:nvCxnSpPr>
            <p:spPr bwMode="auto">
              <a:xfrm flipH="1" flipV="1">
                <a:off x="1600200" y="4800600"/>
                <a:ext cx="152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cxnSp>
          <p:nvCxnSpPr>
            <p:cNvPr id="164" name="Gerade Verbindung 163"/>
            <p:cNvCxnSpPr/>
            <p:nvPr/>
          </p:nvCxnSpPr>
          <p:spPr bwMode="auto">
            <a:xfrm flipV="1">
              <a:off x="2819400" y="33528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7" name="Gerade Verbindung 26"/>
          <p:cNvCxnSpPr/>
          <p:nvPr/>
        </p:nvCxnSpPr>
        <p:spPr bwMode="auto">
          <a:xfrm>
            <a:off x="1066800" y="5410200"/>
            <a:ext cx="304800" cy="22860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1371600" y="5638800"/>
            <a:ext cx="533400" cy="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Gerade Verbindung 201"/>
          <p:cNvCxnSpPr/>
          <p:nvPr/>
        </p:nvCxnSpPr>
        <p:spPr bwMode="auto">
          <a:xfrm flipV="1">
            <a:off x="1905000" y="5410200"/>
            <a:ext cx="304800" cy="22860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Gerade Verbindung 202"/>
          <p:cNvCxnSpPr/>
          <p:nvPr/>
        </p:nvCxnSpPr>
        <p:spPr bwMode="auto">
          <a:xfrm flipV="1">
            <a:off x="1981200" y="5181600"/>
            <a:ext cx="3048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Gerade Verbindung 203"/>
          <p:cNvCxnSpPr/>
          <p:nvPr/>
        </p:nvCxnSpPr>
        <p:spPr bwMode="auto">
          <a:xfrm>
            <a:off x="2286000" y="51816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Gerade Verbindung 204"/>
          <p:cNvCxnSpPr/>
          <p:nvPr/>
        </p:nvCxnSpPr>
        <p:spPr bwMode="auto">
          <a:xfrm>
            <a:off x="2819400" y="5181600"/>
            <a:ext cx="30480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 name="Gruppieren 24"/>
          <p:cNvGrpSpPr/>
          <p:nvPr/>
        </p:nvGrpSpPr>
        <p:grpSpPr>
          <a:xfrm>
            <a:off x="7315200" y="2667000"/>
            <a:ext cx="762000" cy="762000"/>
            <a:chOff x="6629400" y="3200400"/>
            <a:chExt cx="762000" cy="762000"/>
          </a:xfrm>
        </p:grpSpPr>
        <p:sp>
          <p:nvSpPr>
            <p:cNvPr id="22" name="Rechteck 21"/>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Ellipse 23"/>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1" name="Ellipse 190"/>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92" name="Gruppieren 191"/>
          <p:cNvGrpSpPr/>
          <p:nvPr/>
        </p:nvGrpSpPr>
        <p:grpSpPr>
          <a:xfrm>
            <a:off x="6858000" y="2667000"/>
            <a:ext cx="762000" cy="762000"/>
            <a:chOff x="6629400" y="3200400"/>
            <a:chExt cx="762000" cy="762000"/>
          </a:xfrm>
        </p:grpSpPr>
        <p:sp>
          <p:nvSpPr>
            <p:cNvPr id="193" name="Rechteck 192"/>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4" name="Rechteck 193"/>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5" name="Ellipse 194"/>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6" name="Ellipse 195"/>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197" name="Gruppieren 196"/>
          <p:cNvGrpSpPr/>
          <p:nvPr/>
        </p:nvGrpSpPr>
        <p:grpSpPr>
          <a:xfrm>
            <a:off x="6858000" y="1371600"/>
            <a:ext cx="762000" cy="762000"/>
            <a:chOff x="6629400" y="3200400"/>
            <a:chExt cx="762000" cy="762000"/>
          </a:xfrm>
        </p:grpSpPr>
        <p:sp>
          <p:nvSpPr>
            <p:cNvPr id="198" name="Rechteck 197"/>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9" name="Rechteck 198"/>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0" name="Ellipse 199"/>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1" name="Ellipse 200"/>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33" name="Gerade Verbindung 32"/>
          <p:cNvCxnSpPr/>
          <p:nvPr/>
        </p:nvCxnSpPr>
        <p:spPr bwMode="auto">
          <a:xfrm>
            <a:off x="7467600" y="1752600"/>
            <a:ext cx="0" cy="1295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38"/>
          <p:cNvCxnSpPr/>
          <p:nvPr/>
        </p:nvCxnSpPr>
        <p:spPr bwMode="auto">
          <a:xfrm flipV="1">
            <a:off x="7924800" y="16002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Ellipse 39"/>
          <p:cNvSpPr/>
          <p:nvPr/>
        </p:nvSpPr>
        <p:spPr bwMode="auto">
          <a:xfrm>
            <a:off x="7620000" y="2514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1" name="Rechteck 40"/>
          <p:cNvSpPr/>
          <p:nvPr/>
        </p:nvSpPr>
        <p:spPr bwMode="auto">
          <a:xfrm>
            <a:off x="7162800" y="2133600"/>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7" name="Ellipse 206"/>
          <p:cNvSpPr/>
          <p:nvPr/>
        </p:nvSpPr>
        <p:spPr bwMode="auto">
          <a:xfrm>
            <a:off x="7162800" y="2438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08" name="Gerade Verbindung 207"/>
          <p:cNvCxnSpPr/>
          <p:nvPr/>
        </p:nvCxnSpPr>
        <p:spPr bwMode="auto">
          <a:xfrm>
            <a:off x="70104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6400800" y="1295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70104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a:off x="6324600" y="3505200"/>
            <a:ext cx="2590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2" name="Gruppieren 211"/>
          <p:cNvGrpSpPr/>
          <p:nvPr/>
        </p:nvGrpSpPr>
        <p:grpSpPr>
          <a:xfrm flipH="1">
            <a:off x="5334000" y="2667000"/>
            <a:ext cx="762000" cy="762000"/>
            <a:chOff x="6629400" y="3200400"/>
            <a:chExt cx="762000" cy="762000"/>
          </a:xfrm>
        </p:grpSpPr>
        <p:sp>
          <p:nvSpPr>
            <p:cNvPr id="234" name="Rechteck 233"/>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5" name="Rechteck 234"/>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6" name="Ellipse 235"/>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7" name="Ellipse 236"/>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3" name="Gruppieren 212"/>
          <p:cNvGrpSpPr/>
          <p:nvPr/>
        </p:nvGrpSpPr>
        <p:grpSpPr>
          <a:xfrm flipH="1">
            <a:off x="5791200" y="2667000"/>
            <a:ext cx="762000" cy="762000"/>
            <a:chOff x="6629400" y="3200400"/>
            <a:chExt cx="762000" cy="762000"/>
          </a:xfrm>
        </p:grpSpPr>
        <p:sp>
          <p:nvSpPr>
            <p:cNvPr id="230" name="Rechteck 22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1" name="Rechteck 23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2" name="Ellipse 23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3" name="Ellipse 23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4" name="Gruppieren 213"/>
          <p:cNvGrpSpPr/>
          <p:nvPr/>
        </p:nvGrpSpPr>
        <p:grpSpPr>
          <a:xfrm flipH="1">
            <a:off x="5791200" y="1371600"/>
            <a:ext cx="762000" cy="762000"/>
            <a:chOff x="6629400" y="3200400"/>
            <a:chExt cx="762000" cy="762000"/>
          </a:xfrm>
        </p:grpSpPr>
        <p:sp>
          <p:nvSpPr>
            <p:cNvPr id="226" name="Rechteck 225"/>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7" name="Rechteck 226"/>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8" name="Ellipse 227"/>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9" name="Ellipse 228"/>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215" name="Gerade Verbindung 214"/>
          <p:cNvCxnSpPr/>
          <p:nvPr/>
        </p:nvCxnSpPr>
        <p:spPr bwMode="auto">
          <a:xfrm flipH="1">
            <a:off x="5943600" y="1752600"/>
            <a:ext cx="0" cy="129540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Gerade Verbindung 216"/>
          <p:cNvCxnSpPr/>
          <p:nvPr/>
        </p:nvCxnSpPr>
        <p:spPr bwMode="auto">
          <a:xfrm flipH="1" flipV="1">
            <a:off x="5486400" y="1600200"/>
            <a:ext cx="0" cy="2057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Ellipse 217"/>
          <p:cNvSpPr/>
          <p:nvPr/>
        </p:nvSpPr>
        <p:spPr bwMode="auto">
          <a:xfrm flipH="1">
            <a:off x="5638800" y="2514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0" name="Rechteck 219"/>
          <p:cNvSpPr/>
          <p:nvPr/>
        </p:nvSpPr>
        <p:spPr bwMode="auto">
          <a:xfrm flipH="1">
            <a:off x="6096000" y="2133600"/>
            <a:ext cx="152400" cy="533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21" name="Ellipse 220"/>
          <p:cNvSpPr/>
          <p:nvPr/>
        </p:nvSpPr>
        <p:spPr bwMode="auto">
          <a:xfrm flipH="1">
            <a:off x="6096000" y="2209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2" name="Gerade Verbindung 221"/>
          <p:cNvCxnSpPr/>
          <p:nvPr/>
        </p:nvCxnSpPr>
        <p:spPr bwMode="auto">
          <a:xfrm flipH="1">
            <a:off x="64008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flipH="1">
            <a:off x="5410200" y="1295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flipH="1">
            <a:off x="64008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Gerade Verbindung 224"/>
          <p:cNvCxnSpPr/>
          <p:nvPr/>
        </p:nvCxnSpPr>
        <p:spPr bwMode="auto">
          <a:xfrm flipH="1">
            <a:off x="4343400" y="3505200"/>
            <a:ext cx="2667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5867400" y="2514600"/>
            <a:ext cx="1371600"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p:nvPr/>
        </p:nvCxnSpPr>
        <p:spPr bwMode="auto">
          <a:xfrm>
            <a:off x="6096000" y="2286000"/>
            <a:ext cx="1371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feld 54"/>
          <p:cNvSpPr txBox="1"/>
          <p:nvPr/>
        </p:nvSpPr>
        <p:spPr>
          <a:xfrm>
            <a:off x="304800" y="5562600"/>
            <a:ext cx="415499" cy="276999"/>
          </a:xfrm>
          <a:prstGeom prst="rect">
            <a:avLst/>
          </a:prstGeom>
          <a:noFill/>
        </p:spPr>
        <p:txBody>
          <a:bodyPr wrap="none" rtlCol="0">
            <a:spAutoFit/>
          </a:bodyPr>
          <a:lstStyle/>
          <a:p>
            <a:r>
              <a:rPr lang="de-DE" dirty="0" err="1" smtClean="0"/>
              <a:t>InP</a:t>
            </a:r>
            <a:endParaRPr lang="de-DE" dirty="0"/>
          </a:p>
        </p:txBody>
      </p:sp>
      <p:sp>
        <p:nvSpPr>
          <p:cNvPr id="240" name="Textfeld 239"/>
          <p:cNvSpPr txBox="1"/>
          <p:nvPr/>
        </p:nvSpPr>
        <p:spPr>
          <a:xfrm>
            <a:off x="3882193" y="5562600"/>
            <a:ext cx="423514" cy="276999"/>
          </a:xfrm>
          <a:prstGeom prst="rect">
            <a:avLst/>
          </a:prstGeom>
          <a:noFill/>
        </p:spPr>
        <p:txBody>
          <a:bodyPr wrap="none" rtlCol="0">
            <a:spAutoFit/>
          </a:bodyPr>
          <a:lstStyle/>
          <a:p>
            <a:r>
              <a:rPr lang="de-DE" dirty="0" err="1" smtClean="0"/>
              <a:t>InN</a:t>
            </a:r>
            <a:endParaRPr lang="de-DE" dirty="0"/>
          </a:p>
        </p:txBody>
      </p:sp>
      <p:cxnSp>
        <p:nvCxnSpPr>
          <p:cNvPr id="239" name="Gerade Verbindung 238"/>
          <p:cNvCxnSpPr/>
          <p:nvPr/>
        </p:nvCxnSpPr>
        <p:spPr bwMode="auto">
          <a:xfrm flipH="1">
            <a:off x="152400" y="4267200"/>
            <a:ext cx="426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Gerade Verbindung 241"/>
          <p:cNvCxnSpPr/>
          <p:nvPr/>
        </p:nvCxnSpPr>
        <p:spPr bwMode="auto">
          <a:xfrm flipV="1">
            <a:off x="3505200" y="4267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flipV="1">
            <a:off x="685800" y="4267200"/>
            <a:ext cx="0" cy="609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Textfeld 245"/>
          <p:cNvSpPr txBox="1"/>
          <p:nvPr/>
        </p:nvSpPr>
        <p:spPr>
          <a:xfrm>
            <a:off x="860418" y="3962400"/>
            <a:ext cx="379079" cy="276999"/>
          </a:xfrm>
          <a:prstGeom prst="rect">
            <a:avLst/>
          </a:prstGeom>
          <a:noFill/>
        </p:spPr>
        <p:txBody>
          <a:bodyPr wrap="none" rtlCol="0">
            <a:spAutoFit/>
          </a:bodyPr>
          <a:lstStyle/>
          <a:p>
            <a:r>
              <a:rPr lang="de-DE" dirty="0" err="1" smtClean="0"/>
              <a:t>Wr</a:t>
            </a:r>
            <a:endParaRPr lang="de-DE" dirty="0"/>
          </a:p>
        </p:txBody>
      </p:sp>
      <p:sp>
        <p:nvSpPr>
          <p:cNvPr id="247" name="Textfeld 246"/>
          <p:cNvSpPr txBox="1"/>
          <p:nvPr/>
        </p:nvSpPr>
        <p:spPr>
          <a:xfrm>
            <a:off x="5334000" y="1676400"/>
            <a:ext cx="415499" cy="276999"/>
          </a:xfrm>
          <a:prstGeom prst="rect">
            <a:avLst/>
          </a:prstGeom>
          <a:noFill/>
        </p:spPr>
        <p:txBody>
          <a:bodyPr wrap="none" rtlCol="0">
            <a:spAutoFit/>
          </a:bodyPr>
          <a:lstStyle/>
          <a:p>
            <a:r>
              <a:rPr lang="de-DE" dirty="0" err="1" smtClean="0"/>
              <a:t>InP</a:t>
            </a:r>
            <a:endParaRPr lang="de-DE" dirty="0"/>
          </a:p>
        </p:txBody>
      </p:sp>
      <p:sp>
        <p:nvSpPr>
          <p:cNvPr id="248" name="Textfeld 247"/>
          <p:cNvSpPr txBox="1"/>
          <p:nvPr/>
        </p:nvSpPr>
        <p:spPr>
          <a:xfrm>
            <a:off x="7768392" y="1676400"/>
            <a:ext cx="423514" cy="276999"/>
          </a:xfrm>
          <a:prstGeom prst="rect">
            <a:avLst/>
          </a:prstGeom>
          <a:noFill/>
        </p:spPr>
        <p:txBody>
          <a:bodyPr wrap="none" rtlCol="0">
            <a:spAutoFit/>
          </a:bodyPr>
          <a:lstStyle/>
          <a:p>
            <a:r>
              <a:rPr lang="de-DE" dirty="0" err="1" smtClean="0"/>
              <a:t>InN</a:t>
            </a:r>
            <a:endParaRPr lang="de-DE" dirty="0"/>
          </a:p>
        </p:txBody>
      </p:sp>
      <p:sp>
        <p:nvSpPr>
          <p:cNvPr id="249" name="Textfeld 248"/>
          <p:cNvSpPr txBox="1"/>
          <p:nvPr/>
        </p:nvSpPr>
        <p:spPr>
          <a:xfrm>
            <a:off x="5334000" y="2133600"/>
            <a:ext cx="379079" cy="276999"/>
          </a:xfrm>
          <a:prstGeom prst="rect">
            <a:avLst/>
          </a:prstGeom>
          <a:noFill/>
        </p:spPr>
        <p:txBody>
          <a:bodyPr wrap="none" rtlCol="0">
            <a:spAutoFit/>
          </a:bodyPr>
          <a:lstStyle/>
          <a:p>
            <a:r>
              <a:rPr lang="de-DE" dirty="0" err="1" smtClean="0"/>
              <a:t>Wr</a:t>
            </a:r>
            <a:endParaRPr lang="de-DE" dirty="0"/>
          </a:p>
        </p:txBody>
      </p:sp>
      <p:sp>
        <p:nvSpPr>
          <p:cNvPr id="250" name="Textfeld 249"/>
          <p:cNvSpPr txBox="1"/>
          <p:nvPr/>
        </p:nvSpPr>
        <p:spPr>
          <a:xfrm>
            <a:off x="7696200" y="2362200"/>
            <a:ext cx="379079" cy="276999"/>
          </a:xfrm>
          <a:prstGeom prst="rect">
            <a:avLst/>
          </a:prstGeom>
          <a:noFill/>
        </p:spPr>
        <p:txBody>
          <a:bodyPr wrap="none" rtlCol="0">
            <a:spAutoFit/>
          </a:bodyPr>
          <a:lstStyle/>
          <a:p>
            <a:r>
              <a:rPr lang="de-DE" dirty="0" err="1" smtClean="0"/>
              <a:t>Wr</a:t>
            </a:r>
            <a:endParaRPr lang="de-DE" dirty="0"/>
          </a:p>
        </p:txBody>
      </p:sp>
      <p:cxnSp>
        <p:nvCxnSpPr>
          <p:cNvPr id="244" name="Gerade Verbindung mit Pfeil 243"/>
          <p:cNvCxnSpPr/>
          <p:nvPr/>
        </p:nvCxnSpPr>
        <p:spPr bwMode="auto">
          <a:xfrm flipV="1">
            <a:off x="5715000" y="2362200"/>
            <a:ext cx="762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Gerade Verbindung mit Pfeil 252"/>
          <p:cNvCxnSpPr/>
          <p:nvPr/>
        </p:nvCxnSpPr>
        <p:spPr bwMode="auto">
          <a:xfrm flipV="1">
            <a:off x="7696200" y="2362200"/>
            <a:ext cx="76200" cy="228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Gerade Verbindung 251"/>
          <p:cNvCxnSpPr/>
          <p:nvPr/>
        </p:nvCxnSpPr>
        <p:spPr bwMode="auto">
          <a:xfrm>
            <a:off x="4648200" y="2362200"/>
            <a:ext cx="411480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4" name="Rechteck 253"/>
          <p:cNvSpPr/>
          <p:nvPr/>
        </p:nvSpPr>
        <p:spPr bwMode="auto">
          <a:xfrm>
            <a:off x="5410200" y="1447800"/>
            <a:ext cx="2590800" cy="6858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3" name="Rechteck 262"/>
          <p:cNvSpPr/>
          <p:nvPr/>
        </p:nvSpPr>
        <p:spPr bwMode="auto">
          <a:xfrm>
            <a:off x="6553200" y="1600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64" name="Ellipse 263"/>
          <p:cNvSpPr/>
          <p:nvPr/>
        </p:nvSpPr>
        <p:spPr bwMode="auto">
          <a:xfrm flipH="1">
            <a:off x="6629400" y="16764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66" name="Gerade Verbindung 265"/>
          <p:cNvCxnSpPr/>
          <p:nvPr/>
        </p:nvCxnSpPr>
        <p:spPr bwMode="auto">
          <a:xfrm>
            <a:off x="6705600" y="1295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1" name="Textfeld 270"/>
          <p:cNvSpPr txBox="1"/>
          <p:nvPr/>
        </p:nvSpPr>
        <p:spPr>
          <a:xfrm>
            <a:off x="925902" y="4267200"/>
            <a:ext cx="508474" cy="276999"/>
          </a:xfrm>
          <a:prstGeom prst="rect">
            <a:avLst/>
          </a:prstGeom>
          <a:noFill/>
        </p:spPr>
        <p:txBody>
          <a:bodyPr wrap="none" rtlCol="0">
            <a:spAutoFit/>
          </a:bodyPr>
          <a:lstStyle/>
          <a:p>
            <a:r>
              <a:rPr lang="de-DE" dirty="0" smtClean="0"/>
              <a:t>VDD</a:t>
            </a:r>
            <a:endParaRPr lang="de-DE" dirty="0"/>
          </a:p>
        </p:txBody>
      </p:sp>
      <p:sp>
        <p:nvSpPr>
          <p:cNvPr id="272" name="Textfeld 271"/>
          <p:cNvSpPr txBox="1"/>
          <p:nvPr/>
        </p:nvSpPr>
        <p:spPr>
          <a:xfrm>
            <a:off x="1210384" y="6172200"/>
            <a:ext cx="526106" cy="276999"/>
          </a:xfrm>
          <a:prstGeom prst="rect">
            <a:avLst/>
          </a:prstGeom>
          <a:noFill/>
        </p:spPr>
        <p:txBody>
          <a:bodyPr wrap="none" rtlCol="0">
            <a:spAutoFit/>
          </a:bodyPr>
          <a:lstStyle/>
          <a:p>
            <a:r>
              <a:rPr lang="de-DE" dirty="0" smtClean="0"/>
              <a:t>GND</a:t>
            </a:r>
            <a:endParaRPr lang="de-DE" dirty="0"/>
          </a:p>
        </p:txBody>
      </p:sp>
      <p:sp>
        <p:nvSpPr>
          <p:cNvPr id="273" name="Textfeld 272"/>
          <p:cNvSpPr txBox="1"/>
          <p:nvPr/>
        </p:nvSpPr>
        <p:spPr>
          <a:xfrm>
            <a:off x="5715000" y="1066800"/>
            <a:ext cx="508474" cy="276999"/>
          </a:xfrm>
          <a:prstGeom prst="rect">
            <a:avLst/>
          </a:prstGeom>
          <a:noFill/>
        </p:spPr>
        <p:txBody>
          <a:bodyPr wrap="none" rtlCol="0">
            <a:spAutoFit/>
          </a:bodyPr>
          <a:lstStyle/>
          <a:p>
            <a:r>
              <a:rPr lang="de-DE" dirty="0" smtClean="0"/>
              <a:t>VDD</a:t>
            </a:r>
            <a:endParaRPr lang="de-DE" dirty="0"/>
          </a:p>
        </p:txBody>
      </p:sp>
      <p:sp>
        <p:nvSpPr>
          <p:cNvPr id="274" name="Textfeld 273"/>
          <p:cNvSpPr txBox="1"/>
          <p:nvPr/>
        </p:nvSpPr>
        <p:spPr>
          <a:xfrm>
            <a:off x="5410200" y="3505200"/>
            <a:ext cx="526106" cy="276999"/>
          </a:xfrm>
          <a:prstGeom prst="rect">
            <a:avLst/>
          </a:prstGeom>
          <a:noFill/>
        </p:spPr>
        <p:txBody>
          <a:bodyPr wrap="none" rtlCol="0">
            <a:spAutoFit/>
          </a:bodyPr>
          <a:lstStyle/>
          <a:p>
            <a:r>
              <a:rPr lang="de-DE" dirty="0" smtClean="0"/>
              <a:t>GND</a:t>
            </a:r>
            <a:endParaRPr lang="de-DE" dirty="0"/>
          </a:p>
        </p:txBody>
      </p:sp>
      <p:cxnSp>
        <p:nvCxnSpPr>
          <p:cNvPr id="270" name="Gerade Verbindung 269"/>
          <p:cNvCxnSpPr/>
          <p:nvPr/>
        </p:nvCxnSpPr>
        <p:spPr bwMode="auto">
          <a:xfrm>
            <a:off x="838200" y="5410200"/>
            <a:ext cx="228600" cy="0"/>
          </a:xfrm>
          <a:prstGeom prst="line">
            <a:avLst/>
          </a:prstGeom>
          <a:noFill/>
          <a:ln w="9525" cap="flat" cmpd="sng" algn="ctr">
            <a:solidFill>
              <a:srgbClr val="CC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 name="Rechteck 205"/>
          <p:cNvSpPr/>
          <p:nvPr/>
        </p:nvSpPr>
        <p:spPr bwMode="auto">
          <a:xfrm>
            <a:off x="6553200" y="28956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11" name="Ellipse 210"/>
          <p:cNvSpPr/>
          <p:nvPr/>
        </p:nvSpPr>
        <p:spPr bwMode="auto">
          <a:xfrm flipH="1">
            <a:off x="6629400" y="2971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19" name="Gerade Verbindung 218"/>
          <p:cNvCxnSpPr/>
          <p:nvPr/>
        </p:nvCxnSpPr>
        <p:spPr bwMode="auto">
          <a:xfrm>
            <a:off x="6705600" y="3048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85180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34</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2" name="Picture 42" descr="C:\Ivan\3DLayout\gdsto3d-20070815-win32-bin\RAM\exampleRAMM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3" name="Picture 43" descr="C:\Ivan\3DLayout\gdsto3d-20070815-win32-bin\RAM\exampleRAMM2.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4" name="Picture 44" descr="C:\Ivan\3DLayout\gdsto3d-20070815-win32-bin\RAM\exampleRAMM3.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5" name="Picture 45" descr="C:\Ivan\3DLayout\gdsto3d-20070815-win32-bin\RAM\exampleRAMM4.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6" name="Picture 46" descr="C:\Ivan\3DLayout\gdsto3d-20070815-win32-bin\RAM\exampleRAMM5.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7" name="Picture 47" descr="C:\Ivan\3DLayout\gdsto3d-20070815-win32-bin\RAM\exampleRAMPo.bm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9" name="Picture 49" descr="C:\Users\ivan\Desktop\RAM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pic>
        <p:nvPicPr>
          <p:cNvPr id="373810" name="Picture 50" descr="C:\Users\ivan\Desktop\RAM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pic>
        <p:nvPicPr>
          <p:cNvPr id="373811" name="Picture 51" descr="C:\Users\ivan\Desktop\RAM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Gerade Verbindung mit Pfeil 2"/>
          <p:cNvCxnSpPr/>
          <p:nvPr/>
        </p:nvCxnSpPr>
        <p:spPr bwMode="auto">
          <a:xfrm flipH="1">
            <a:off x="4724400" y="2590800"/>
            <a:ext cx="2667000" cy="1828800"/>
          </a:xfrm>
          <a:prstGeom prst="straightConnector1">
            <a:avLst/>
          </a:prstGeom>
          <a:noFill/>
          <a:ln w="9525" cap="flat" cmpd="sng" algn="ctr">
            <a:solidFill>
              <a:srgbClr val="FFFF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15662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35</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9" descr="C:\Users\ivan\Desktop\RAM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0" descr="C:\Users\ivan\Desktop\RAM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1" descr="C:\Users\ivan\Desktop\RA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Gerade Verbindung mit Pfeil 8"/>
          <p:cNvCxnSpPr/>
          <p:nvPr/>
        </p:nvCxnSpPr>
        <p:spPr bwMode="auto">
          <a:xfrm flipH="1">
            <a:off x="4953000" y="2438400"/>
            <a:ext cx="2057400" cy="1752600"/>
          </a:xfrm>
          <a:prstGeom prst="straightConnector1">
            <a:avLst/>
          </a:prstGeom>
          <a:noFill/>
          <a:ln w="9525" cap="flat" cmpd="sng" algn="ctr">
            <a:solidFill>
              <a:srgbClr val="FFFF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4602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36</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2" name="Picture 42" descr="C:\Ivan\3DLayout\gdsto3d-20070815-win32-bin\RAM\exampleRAMM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9" descr="C:\Users\ivan\Desktop\RAM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0" descr="C:\Users\ivan\Desktop\RAM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Gerade Verbindung mit Pfeil 9"/>
          <p:cNvCxnSpPr/>
          <p:nvPr/>
        </p:nvCxnSpPr>
        <p:spPr bwMode="auto">
          <a:xfrm flipH="1">
            <a:off x="4648200" y="2438400"/>
            <a:ext cx="2362200" cy="1600200"/>
          </a:xfrm>
          <a:prstGeom prst="straightConnector1">
            <a:avLst/>
          </a:prstGeom>
          <a:noFill/>
          <a:ln w="9525" cap="flat" cmpd="sng" algn="ctr">
            <a:solidFill>
              <a:srgbClr val="FFFF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85665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37</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2" name="Picture 42" descr="C:\Ivan\3DLayout\gdsto3d-20070815-win32-bin\RAM\exampleRAMM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3" name="Picture 43" descr="C:\Ivan\3DLayout\gdsto3d-20070815-win32-bin\RAM\exampleRAMM2.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9" descr="C:\Users\ivan\Desktop\RAM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Gerade Verbindung mit Pfeil 9"/>
          <p:cNvCxnSpPr/>
          <p:nvPr/>
        </p:nvCxnSpPr>
        <p:spPr bwMode="auto">
          <a:xfrm flipH="1">
            <a:off x="4953000" y="2743200"/>
            <a:ext cx="1143000" cy="838200"/>
          </a:xfrm>
          <a:prstGeom prst="straightConnector1">
            <a:avLst/>
          </a:prstGeom>
          <a:noFill/>
          <a:ln w="9525" cap="flat" cmpd="sng" algn="ctr">
            <a:solidFill>
              <a:srgbClr val="FFFF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177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38</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2" name="Picture 42" descr="C:\Ivan\3DLayout\gdsto3d-20070815-win32-bin\RAM\exampleRAMM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3" name="Picture 43" descr="C:\Ivan\3DLayout\gdsto3d-20070815-win32-bin\RAM\exampleRAMM2.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4" name="Picture 44" descr="C:\Ivan\3DLayout\gdsto3d-20070815-win32-bin\RAM\exampleRAMM3.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9" descr="C:\Users\ivan\Desktop\RAM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1143000"/>
            <a:ext cx="3845433" cy="186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98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39</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2" name="Picture 42" descr="C:\Ivan\3DLayout\gdsto3d-20070815-win32-bin\RAM\exampleRAMM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3" name="Picture 43" descr="C:\Ivan\3DLayout\gdsto3d-20070815-win32-bin\RAM\exampleRAMM2.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4" name="Picture 44" descr="C:\Ivan\3DLayout\gdsto3d-20070815-win32-bin\RAM\exampleRAMM3.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5" name="Picture 45" descr="C:\Ivan\3DLayout\gdsto3d-20070815-win32-bin\RAM\exampleRAMM4.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88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276999"/>
          </a:xfrm>
          <a:prstGeom prst="rect">
            <a:avLst/>
          </a:prstGeom>
          <a:noFill/>
        </p:spPr>
        <p:txBody>
          <a:bodyPr wrap="square" rtlCol="0">
            <a:spAutoFit/>
          </a:bodyPr>
          <a:lstStyle/>
          <a:p>
            <a:pPr algn="l"/>
            <a:r>
              <a:rPr lang="de-DE" dirty="0" smtClean="0">
                <a:latin typeface="Arial" pitchFamily="34" charset="0"/>
                <a:cs typeface="Arial" pitchFamily="34" charset="0"/>
              </a:rPr>
              <a:t>…</a:t>
            </a:r>
          </a:p>
        </p:txBody>
      </p:sp>
      <p:sp>
        <p:nvSpPr>
          <p:cNvPr id="3" name="Titel 2"/>
          <p:cNvSpPr>
            <a:spLocks noGrp="1"/>
          </p:cNvSpPr>
          <p:nvPr>
            <p:ph type="title"/>
          </p:nvPr>
        </p:nvSpPr>
        <p:spPr/>
        <p:txBody>
          <a:bodyPr/>
          <a:lstStyle/>
          <a:p>
            <a:endParaRPr lang="de-DE"/>
          </a:p>
        </p:txBody>
      </p:sp>
      <p:pic>
        <p:nvPicPr>
          <p:cNvPr id="5" name="Picture 6" descr="Ni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82775"/>
            <a:ext cx="35052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bwMode="auto">
          <a:xfrm>
            <a:off x="228600" y="12192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PROM</a:t>
            </a:r>
          </a:p>
        </p:txBody>
      </p:sp>
    </p:spTree>
    <p:extLst>
      <p:ext uri="{BB962C8B-B14F-4D97-AF65-F5344CB8AC3E}">
        <p14:creationId xmlns:p14="http://schemas.microsoft.com/office/powerpoint/2010/main" val="10329353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liennummernplatzhalter 5"/>
          <p:cNvSpPr>
            <a:spLocks noGrp="1"/>
          </p:cNvSpPr>
          <p:nvPr>
            <p:ph type="sldNum" sz="quarter" idx="4294967295"/>
          </p:nvPr>
        </p:nvSpPr>
        <p:spPr>
          <a:xfrm>
            <a:off x="5410200" y="6477000"/>
            <a:ext cx="3505200" cy="381000"/>
          </a:xfrm>
          <a:prstGeom prst="rect">
            <a:avLst/>
          </a:prstGeom>
          <a:noFill/>
        </p:spPr>
        <p:txBody>
          <a:bodyPr/>
          <a:lstStyle>
            <a:lvl1pPr>
              <a:defRPr sz="1200">
                <a:solidFill>
                  <a:schemeClr val="tx1"/>
                </a:solidFill>
                <a:latin typeface="Tahoma" pitchFamily="34" charset="0"/>
              </a:defRPr>
            </a:lvl1pPr>
            <a:lvl2pPr marL="742950" indent="-285750">
              <a:defRPr sz="1200">
                <a:solidFill>
                  <a:schemeClr val="tx1"/>
                </a:solidFill>
                <a:latin typeface="Tahoma" pitchFamily="34" charset="0"/>
              </a:defRPr>
            </a:lvl2pPr>
            <a:lvl3pPr marL="1143000" indent="-228600">
              <a:defRPr sz="1200">
                <a:solidFill>
                  <a:schemeClr val="tx1"/>
                </a:solidFill>
                <a:latin typeface="Tahoma" pitchFamily="34" charset="0"/>
              </a:defRPr>
            </a:lvl3pPr>
            <a:lvl4pPr marL="1600200" indent="-228600">
              <a:defRPr sz="1200">
                <a:solidFill>
                  <a:schemeClr val="tx1"/>
                </a:solidFill>
                <a:latin typeface="Tahoma" pitchFamily="34" charset="0"/>
              </a:defRPr>
            </a:lvl4pPr>
            <a:lvl5pPr marL="2057400" indent="-228600">
              <a:defRPr sz="1200">
                <a:solidFill>
                  <a:schemeClr val="tx1"/>
                </a:solidFill>
                <a:latin typeface="Tahoma" pitchFamily="34" charset="0"/>
              </a:defRPr>
            </a:lvl5pPr>
            <a:lvl6pPr marL="2514600" indent="-228600" algn="ctr" eaLnBrk="0" fontAlgn="base" hangingPunct="0">
              <a:spcBef>
                <a:spcPct val="0"/>
              </a:spcBef>
              <a:spcAft>
                <a:spcPct val="0"/>
              </a:spcAft>
              <a:defRPr sz="1200">
                <a:solidFill>
                  <a:schemeClr val="tx1"/>
                </a:solidFill>
                <a:latin typeface="Tahoma" pitchFamily="34" charset="0"/>
              </a:defRPr>
            </a:lvl6pPr>
            <a:lvl7pPr marL="2971800" indent="-228600" algn="ctr" eaLnBrk="0" fontAlgn="base" hangingPunct="0">
              <a:spcBef>
                <a:spcPct val="0"/>
              </a:spcBef>
              <a:spcAft>
                <a:spcPct val="0"/>
              </a:spcAft>
              <a:defRPr sz="1200">
                <a:solidFill>
                  <a:schemeClr val="tx1"/>
                </a:solidFill>
                <a:latin typeface="Tahoma" pitchFamily="34" charset="0"/>
              </a:defRPr>
            </a:lvl7pPr>
            <a:lvl8pPr marL="3429000" indent="-228600" algn="ctr" eaLnBrk="0" fontAlgn="base" hangingPunct="0">
              <a:spcBef>
                <a:spcPct val="0"/>
              </a:spcBef>
              <a:spcAft>
                <a:spcPct val="0"/>
              </a:spcAft>
              <a:defRPr sz="1200">
                <a:solidFill>
                  <a:schemeClr val="tx1"/>
                </a:solidFill>
                <a:latin typeface="Tahoma" pitchFamily="34" charset="0"/>
              </a:defRPr>
            </a:lvl8pPr>
            <a:lvl9pPr marL="3886200" indent="-228600" algn="ctr" eaLnBrk="0" fontAlgn="base" hangingPunct="0">
              <a:spcBef>
                <a:spcPct val="0"/>
              </a:spcBef>
              <a:spcAft>
                <a:spcPct val="0"/>
              </a:spcAft>
              <a:defRPr sz="1200">
                <a:solidFill>
                  <a:schemeClr val="tx1"/>
                </a:solidFill>
                <a:latin typeface="Tahoma" pitchFamily="34" charset="0"/>
              </a:defRPr>
            </a:lvl9pPr>
          </a:lstStyle>
          <a:p>
            <a:fld id="{823EC829-EC77-48B0-B732-C7E7FA3D1649}" type="slidenum">
              <a:rPr lang="de-DE" altLang="de-DE" sz="1400">
                <a:latin typeface="Arial" charset="0"/>
              </a:rPr>
              <a:pPr/>
              <a:t>40</a:t>
            </a:fld>
            <a:endParaRPr lang="de-DE" altLang="de-DE" sz="1400">
              <a:latin typeface="Arial" charset="0"/>
            </a:endParaRPr>
          </a:p>
        </p:txBody>
      </p:sp>
      <p:sp>
        <p:nvSpPr>
          <p:cNvPr id="3076" name="Rectangle 2"/>
          <p:cNvSpPr>
            <a:spLocks noGrp="1" noChangeArrowheads="1"/>
          </p:cNvSpPr>
          <p:nvPr>
            <p:ph type="title"/>
          </p:nvPr>
        </p:nvSpPr>
        <p:spPr/>
        <p:txBody>
          <a:bodyPr/>
          <a:lstStyle/>
          <a:p>
            <a:r>
              <a:rPr lang="de-DE" dirty="0" smtClean="0"/>
              <a:t>Layout</a:t>
            </a:r>
            <a:endParaRPr lang="de-DE" dirty="0"/>
          </a:p>
        </p:txBody>
      </p:sp>
      <p:sp>
        <p:nvSpPr>
          <p:cNvPr id="120" name="Inhaltsplatzhalter 1"/>
          <p:cNvSpPr>
            <a:spLocks noGrp="1"/>
          </p:cNvSpPr>
          <p:nvPr>
            <p:ph idx="1"/>
          </p:nvPr>
        </p:nvSpPr>
        <p:spPr>
          <a:xfrm>
            <a:off x="457200" y="692150"/>
            <a:ext cx="8229600" cy="1517650"/>
          </a:xfrm>
        </p:spPr>
        <p:txBody>
          <a:bodyPr/>
          <a:lstStyle/>
          <a:p>
            <a:r>
              <a:rPr lang="de-DE" sz="1600" dirty="0" smtClean="0"/>
              <a:t>…</a:t>
            </a:r>
          </a:p>
          <a:p>
            <a:endParaRPr lang="de-DE" dirty="0"/>
          </a:p>
        </p:txBody>
      </p:sp>
      <p:pic>
        <p:nvPicPr>
          <p:cNvPr id="373801" name="Picture 41" descr="C:\Ivan\3DLayout\gdsto3d-20070815-win32-bin\RAM\exampleRAMPoCon.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2" name="Picture 42" descr="C:\Ivan\3DLayout\gdsto3d-20070815-win32-bin\RAM\exampleRAMM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3" name="Picture 43" descr="C:\Ivan\3DLayout\gdsto3d-20070815-win32-bin\RAM\exampleRAMM2.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4" name="Picture 44" descr="C:\Ivan\3DLayout\gdsto3d-20070815-win32-bin\RAM\exampleRAMM3.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5" name="Picture 45" descr="C:\Ivan\3DLayout\gdsto3d-20070815-win32-bin\RAM\exampleRAMM4.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373806" name="Picture 46" descr="C:\Ivan\3DLayout\gdsto3d-20070815-win32-bin\RAM\exampleRAMM5.b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6200" y="1447800"/>
            <a:ext cx="65024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7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41</a:t>
            </a:fld>
            <a:endParaRPr lang="de-DE" altLang="de-DE"/>
          </a:p>
        </p:txBody>
      </p:sp>
      <p:sp>
        <p:nvSpPr>
          <p:cNvPr id="8" name="Rechteck 7"/>
          <p:cNvSpPr/>
          <p:nvPr/>
        </p:nvSpPr>
        <p:spPr>
          <a:xfrm>
            <a:off x="3352800" y="6248400"/>
            <a:ext cx="4572000" cy="461665"/>
          </a:xfrm>
          <a:prstGeom prst="rect">
            <a:avLst/>
          </a:prstGeom>
        </p:spPr>
        <p:txBody>
          <a:bodyPr>
            <a:spAutoFit/>
          </a:bodyPr>
          <a:lstStyle/>
          <a:p>
            <a:r>
              <a:rPr lang="de-DE" dirty="0"/>
              <a:t>https://www.chipworks.com/about-chipworks/overview/blog/review-tsmc-28-nm-process-technology</a:t>
            </a:r>
          </a:p>
        </p:txBody>
      </p:sp>
      <p:pic>
        <p:nvPicPr>
          <p:cNvPr id="8194" name="Picture 2" descr="http://www.chipworks.com/sites/default/files/wpblog/figure-4-amd215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4762500" cy="38481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ieren 8"/>
          <p:cNvGrpSpPr/>
          <p:nvPr/>
        </p:nvGrpSpPr>
        <p:grpSpPr>
          <a:xfrm flipH="1">
            <a:off x="6248400" y="3810000"/>
            <a:ext cx="762000" cy="762000"/>
            <a:chOff x="6629400" y="3200400"/>
            <a:chExt cx="762000" cy="762000"/>
          </a:xfrm>
        </p:grpSpPr>
        <p:sp>
          <p:nvSpPr>
            <p:cNvPr id="10" name="Rechteck 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 name="Rechteck 1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Ellipse 1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3" name="Ellipse 1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 name="Gruppieren 20"/>
          <p:cNvGrpSpPr/>
          <p:nvPr/>
        </p:nvGrpSpPr>
        <p:grpSpPr>
          <a:xfrm flipH="1">
            <a:off x="6705600" y="3810000"/>
            <a:ext cx="762000" cy="762000"/>
            <a:chOff x="6629400" y="3200400"/>
            <a:chExt cx="762000" cy="762000"/>
          </a:xfrm>
        </p:grpSpPr>
        <p:sp>
          <p:nvSpPr>
            <p:cNvPr id="22" name="Rechteck 21"/>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Ellipse 23"/>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 name="Ellipse 24"/>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5" name="Gerade Verbindung 4"/>
          <p:cNvCxnSpPr/>
          <p:nvPr/>
        </p:nvCxnSpPr>
        <p:spPr bwMode="auto">
          <a:xfrm>
            <a:off x="7315200" y="35814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a:off x="6172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6172200" y="4114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hteck 32"/>
          <p:cNvSpPr/>
          <p:nvPr/>
        </p:nvSpPr>
        <p:spPr bwMode="auto">
          <a:xfrm flipH="1">
            <a:off x="6248400" y="32766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4" name="Rechteck 33"/>
          <p:cNvSpPr/>
          <p:nvPr/>
        </p:nvSpPr>
        <p:spPr bwMode="auto">
          <a:xfrm flipH="1">
            <a:off x="6553200" y="2819400"/>
            <a:ext cx="152400" cy="990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Ellipse 34"/>
          <p:cNvSpPr/>
          <p:nvPr/>
        </p:nvSpPr>
        <p:spPr bwMode="auto">
          <a:xfrm flipH="1">
            <a:off x="63246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Ellipse 35"/>
          <p:cNvSpPr/>
          <p:nvPr/>
        </p:nvSpPr>
        <p:spPr bwMode="auto">
          <a:xfrm flipH="1">
            <a:off x="67818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7" name="Gerade Verbindung 36"/>
          <p:cNvCxnSpPr/>
          <p:nvPr/>
        </p:nvCxnSpPr>
        <p:spPr bwMode="auto">
          <a:xfrm flipH="1">
            <a:off x="6172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6172200" y="33528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Gruppieren 38"/>
          <p:cNvGrpSpPr/>
          <p:nvPr/>
        </p:nvGrpSpPr>
        <p:grpSpPr>
          <a:xfrm flipH="1">
            <a:off x="6248400" y="1828800"/>
            <a:ext cx="762000" cy="762000"/>
            <a:chOff x="6629400" y="3200400"/>
            <a:chExt cx="762000" cy="762000"/>
          </a:xfrm>
        </p:grpSpPr>
        <p:sp>
          <p:nvSpPr>
            <p:cNvPr id="40" name="Rechteck 3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1" name="Rechteck 4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2" name="Ellipse 4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3" name="Ellipse 4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44" name="Gruppieren 43"/>
          <p:cNvGrpSpPr/>
          <p:nvPr/>
        </p:nvGrpSpPr>
        <p:grpSpPr>
          <a:xfrm flipH="1">
            <a:off x="6705600" y="1828800"/>
            <a:ext cx="762000" cy="762000"/>
            <a:chOff x="6629400" y="3200400"/>
            <a:chExt cx="762000" cy="762000"/>
          </a:xfrm>
        </p:grpSpPr>
        <p:sp>
          <p:nvSpPr>
            <p:cNvPr id="45" name="Rechteck 44"/>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6" name="Rechteck 45"/>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7" name="Ellipse 46"/>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8" name="Ellipse 47"/>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30" name="Gruppieren 29"/>
          <p:cNvGrpSpPr/>
          <p:nvPr/>
        </p:nvGrpSpPr>
        <p:grpSpPr>
          <a:xfrm flipH="1">
            <a:off x="7315200" y="2133600"/>
            <a:ext cx="228600" cy="152400"/>
            <a:chOff x="6172200" y="1828800"/>
            <a:chExt cx="228600" cy="152400"/>
          </a:xfrm>
        </p:grpSpPr>
        <p:cxnSp>
          <p:nvCxnSpPr>
            <p:cNvPr id="49" name="Gerade Verbindung 48"/>
            <p:cNvCxnSpPr/>
            <p:nvPr/>
          </p:nvCxnSpPr>
          <p:spPr bwMode="auto">
            <a:xfrm flipH="1">
              <a:off x="6172200" y="1905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p:nvPr/>
          </p:nvCxnSpPr>
          <p:spPr bwMode="auto">
            <a:xfrm>
              <a:off x="6172200" y="1828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2" name="Rechteck 51"/>
          <p:cNvSpPr/>
          <p:nvPr/>
        </p:nvSpPr>
        <p:spPr bwMode="auto">
          <a:xfrm flipH="1">
            <a:off x="6705600" y="28194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3" name="Rechteck 52"/>
          <p:cNvSpPr/>
          <p:nvPr/>
        </p:nvSpPr>
        <p:spPr bwMode="auto">
          <a:xfrm flipH="1">
            <a:off x="7010400" y="2590800"/>
            <a:ext cx="152400" cy="990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Ellipse 53"/>
          <p:cNvSpPr/>
          <p:nvPr/>
        </p:nvSpPr>
        <p:spPr bwMode="auto">
          <a:xfrm flipH="1">
            <a:off x="6781800" y="2895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Ellipse 54"/>
          <p:cNvSpPr/>
          <p:nvPr/>
        </p:nvSpPr>
        <p:spPr bwMode="auto">
          <a:xfrm flipH="1">
            <a:off x="7239000" y="2895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29" name="Gruppieren 28"/>
          <p:cNvGrpSpPr/>
          <p:nvPr/>
        </p:nvGrpSpPr>
        <p:grpSpPr>
          <a:xfrm flipH="1">
            <a:off x="7315200" y="2895600"/>
            <a:ext cx="228600" cy="152400"/>
            <a:chOff x="8001000" y="2590800"/>
            <a:chExt cx="228600" cy="152400"/>
          </a:xfrm>
        </p:grpSpPr>
        <p:cxnSp>
          <p:nvCxnSpPr>
            <p:cNvPr id="56" name="Gerade Verbindung 55"/>
            <p:cNvCxnSpPr/>
            <p:nvPr/>
          </p:nvCxnSpPr>
          <p:spPr bwMode="auto">
            <a:xfrm flipH="1">
              <a:off x="8001000" y="2667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56"/>
            <p:cNvCxnSpPr/>
            <p:nvPr/>
          </p:nvCxnSpPr>
          <p:spPr bwMode="auto">
            <a:xfrm>
              <a:off x="8001000" y="25908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0" name="Gerade Verbindung 59"/>
          <p:cNvCxnSpPr/>
          <p:nvPr/>
        </p:nvCxnSpPr>
        <p:spPr bwMode="auto">
          <a:xfrm>
            <a:off x="6400800" y="16764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p:nvPr/>
        </p:nvCxnSpPr>
        <p:spPr bwMode="auto">
          <a:xfrm>
            <a:off x="6858000" y="3429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Ellipse 62"/>
          <p:cNvSpPr/>
          <p:nvPr/>
        </p:nvSpPr>
        <p:spPr bwMode="auto">
          <a:xfrm flipH="1">
            <a:off x="70104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4" name="Ellipse 63"/>
          <p:cNvSpPr/>
          <p:nvPr/>
        </p:nvSpPr>
        <p:spPr bwMode="auto">
          <a:xfrm flipH="1">
            <a:off x="6553200" y="2895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337" name="Gerade Verbindung 14336"/>
          <p:cNvCxnSpPr/>
          <p:nvPr/>
        </p:nvCxnSpPr>
        <p:spPr bwMode="auto">
          <a:xfrm>
            <a:off x="68580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66294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6858000" y="2209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chteck 68"/>
          <p:cNvSpPr/>
          <p:nvPr/>
        </p:nvSpPr>
        <p:spPr bwMode="auto">
          <a:xfrm>
            <a:off x="6096000" y="2743200"/>
            <a:ext cx="1524000" cy="9144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9" name="Rechteck 14338"/>
          <p:cNvSpPr/>
          <p:nvPr/>
        </p:nvSpPr>
        <p:spPr>
          <a:xfrm>
            <a:off x="533400" y="5410200"/>
            <a:ext cx="4609403" cy="276999"/>
          </a:xfrm>
          <a:prstGeom prst="rect">
            <a:avLst/>
          </a:prstGeom>
        </p:spPr>
        <p:txBody>
          <a:bodyPr wrap="none">
            <a:spAutoFit/>
          </a:bodyPr>
          <a:lstStyle/>
          <a:p>
            <a:r>
              <a:rPr lang="en-US" dirty="0"/>
              <a:t>AMD 215-0821060 28 nm HP 6T-SRAM at Poly - Plan View SEM</a:t>
            </a:r>
            <a:endParaRPr lang="de-DE" dirty="0"/>
          </a:p>
        </p:txBody>
      </p:sp>
    </p:spTree>
    <p:extLst>
      <p:ext uri="{BB962C8B-B14F-4D97-AF65-F5344CB8AC3E}">
        <p14:creationId xmlns:p14="http://schemas.microsoft.com/office/powerpoint/2010/main" val="1864346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SRAM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42</a:t>
            </a:fld>
            <a:endParaRPr lang="de-DE" altLang="de-DE"/>
          </a:p>
        </p:txBody>
      </p:sp>
      <p:sp>
        <p:nvSpPr>
          <p:cNvPr id="8" name="Rechteck 7"/>
          <p:cNvSpPr/>
          <p:nvPr/>
        </p:nvSpPr>
        <p:spPr>
          <a:xfrm>
            <a:off x="3352800" y="6248400"/>
            <a:ext cx="4572000" cy="461665"/>
          </a:xfrm>
          <a:prstGeom prst="rect">
            <a:avLst/>
          </a:prstGeom>
        </p:spPr>
        <p:txBody>
          <a:bodyPr>
            <a:spAutoFit/>
          </a:bodyPr>
          <a:lstStyle/>
          <a:p>
            <a:r>
              <a:rPr lang="de-DE" dirty="0"/>
              <a:t>https://www.chipworks.com/about-chipworks/overview/blog/review-tsmc-28-nm-process-technology</a:t>
            </a:r>
          </a:p>
        </p:txBody>
      </p:sp>
      <p:grpSp>
        <p:nvGrpSpPr>
          <p:cNvPr id="9" name="Gruppieren 8"/>
          <p:cNvGrpSpPr/>
          <p:nvPr/>
        </p:nvGrpSpPr>
        <p:grpSpPr>
          <a:xfrm flipH="1">
            <a:off x="6248400" y="3810000"/>
            <a:ext cx="762000" cy="762000"/>
            <a:chOff x="6629400" y="3200400"/>
            <a:chExt cx="762000" cy="762000"/>
          </a:xfrm>
        </p:grpSpPr>
        <p:sp>
          <p:nvSpPr>
            <p:cNvPr id="10" name="Rechteck 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 name="Rechteck 1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Ellipse 1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3" name="Ellipse 1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21" name="Gruppieren 20"/>
          <p:cNvGrpSpPr/>
          <p:nvPr/>
        </p:nvGrpSpPr>
        <p:grpSpPr>
          <a:xfrm flipH="1">
            <a:off x="6705600" y="3810000"/>
            <a:ext cx="762000" cy="762000"/>
            <a:chOff x="6629400" y="3200400"/>
            <a:chExt cx="762000" cy="762000"/>
          </a:xfrm>
        </p:grpSpPr>
        <p:sp>
          <p:nvSpPr>
            <p:cNvPr id="22" name="Rechteck 21"/>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3" name="Rechteck 22"/>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Ellipse 23"/>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5" name="Ellipse 24"/>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cxnSp>
        <p:nvCxnSpPr>
          <p:cNvPr id="5" name="Gerade Verbindung 4"/>
          <p:cNvCxnSpPr/>
          <p:nvPr/>
        </p:nvCxnSpPr>
        <p:spPr bwMode="auto">
          <a:xfrm>
            <a:off x="7315200" y="35814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a:off x="6172200" y="4191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6172200" y="4114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hteck 32"/>
          <p:cNvSpPr/>
          <p:nvPr/>
        </p:nvSpPr>
        <p:spPr bwMode="auto">
          <a:xfrm flipH="1">
            <a:off x="6248400" y="32766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4" name="Rechteck 33"/>
          <p:cNvSpPr/>
          <p:nvPr/>
        </p:nvSpPr>
        <p:spPr bwMode="auto">
          <a:xfrm flipH="1">
            <a:off x="6553200" y="2819400"/>
            <a:ext cx="152400" cy="990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Ellipse 34"/>
          <p:cNvSpPr/>
          <p:nvPr/>
        </p:nvSpPr>
        <p:spPr bwMode="auto">
          <a:xfrm flipH="1">
            <a:off x="63246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Ellipse 35"/>
          <p:cNvSpPr/>
          <p:nvPr/>
        </p:nvSpPr>
        <p:spPr bwMode="auto">
          <a:xfrm flipH="1">
            <a:off x="67818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7" name="Gerade Verbindung 36"/>
          <p:cNvCxnSpPr/>
          <p:nvPr/>
        </p:nvCxnSpPr>
        <p:spPr bwMode="auto">
          <a:xfrm flipH="1">
            <a:off x="61722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6172200" y="33528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Gruppieren 38"/>
          <p:cNvGrpSpPr/>
          <p:nvPr/>
        </p:nvGrpSpPr>
        <p:grpSpPr>
          <a:xfrm flipH="1">
            <a:off x="6248400" y="1828800"/>
            <a:ext cx="762000" cy="762000"/>
            <a:chOff x="6629400" y="3200400"/>
            <a:chExt cx="762000" cy="762000"/>
          </a:xfrm>
        </p:grpSpPr>
        <p:sp>
          <p:nvSpPr>
            <p:cNvPr id="40" name="Rechteck 39"/>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1" name="Rechteck 40"/>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2" name="Ellipse 41"/>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3" name="Ellipse 42"/>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44" name="Gruppieren 43"/>
          <p:cNvGrpSpPr/>
          <p:nvPr/>
        </p:nvGrpSpPr>
        <p:grpSpPr>
          <a:xfrm flipH="1">
            <a:off x="6705600" y="1828800"/>
            <a:ext cx="762000" cy="762000"/>
            <a:chOff x="6629400" y="3200400"/>
            <a:chExt cx="762000" cy="762000"/>
          </a:xfrm>
        </p:grpSpPr>
        <p:sp>
          <p:nvSpPr>
            <p:cNvPr id="45" name="Rechteck 44"/>
            <p:cNvSpPr/>
            <p:nvPr/>
          </p:nvSpPr>
          <p:spPr bwMode="auto">
            <a:xfrm>
              <a:off x="6629400" y="34290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6" name="Rechteck 45"/>
            <p:cNvSpPr/>
            <p:nvPr/>
          </p:nvSpPr>
          <p:spPr bwMode="auto">
            <a:xfrm>
              <a:off x="6934200" y="3200400"/>
              <a:ext cx="152400" cy="762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7" name="Ellipse 46"/>
            <p:cNvSpPr/>
            <p:nvPr/>
          </p:nvSpPr>
          <p:spPr bwMode="auto">
            <a:xfrm>
              <a:off x="71628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8" name="Ellipse 47"/>
            <p:cNvSpPr/>
            <p:nvPr/>
          </p:nvSpPr>
          <p:spPr bwMode="auto">
            <a:xfrm>
              <a:off x="6705600" y="3505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grpSp>
        <p:nvGrpSpPr>
          <p:cNvPr id="30" name="Gruppieren 29"/>
          <p:cNvGrpSpPr/>
          <p:nvPr/>
        </p:nvGrpSpPr>
        <p:grpSpPr>
          <a:xfrm flipH="1">
            <a:off x="7315200" y="2133600"/>
            <a:ext cx="228600" cy="152400"/>
            <a:chOff x="6172200" y="1828800"/>
            <a:chExt cx="228600" cy="152400"/>
          </a:xfrm>
        </p:grpSpPr>
        <p:cxnSp>
          <p:nvCxnSpPr>
            <p:cNvPr id="49" name="Gerade Verbindung 48"/>
            <p:cNvCxnSpPr/>
            <p:nvPr/>
          </p:nvCxnSpPr>
          <p:spPr bwMode="auto">
            <a:xfrm flipH="1">
              <a:off x="6172200" y="1905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p:nvPr/>
          </p:nvCxnSpPr>
          <p:spPr bwMode="auto">
            <a:xfrm>
              <a:off x="6172200" y="1828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2" name="Rechteck 51"/>
          <p:cNvSpPr/>
          <p:nvPr/>
        </p:nvSpPr>
        <p:spPr bwMode="auto">
          <a:xfrm flipH="1">
            <a:off x="6705600" y="2819400"/>
            <a:ext cx="7620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3" name="Rechteck 52"/>
          <p:cNvSpPr/>
          <p:nvPr/>
        </p:nvSpPr>
        <p:spPr bwMode="auto">
          <a:xfrm flipH="1">
            <a:off x="7010400" y="2590800"/>
            <a:ext cx="152400" cy="9906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4" name="Ellipse 53"/>
          <p:cNvSpPr/>
          <p:nvPr/>
        </p:nvSpPr>
        <p:spPr bwMode="auto">
          <a:xfrm flipH="1">
            <a:off x="6781800" y="2895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5" name="Ellipse 54"/>
          <p:cNvSpPr/>
          <p:nvPr/>
        </p:nvSpPr>
        <p:spPr bwMode="auto">
          <a:xfrm flipH="1">
            <a:off x="7239000" y="2895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29" name="Gruppieren 28"/>
          <p:cNvGrpSpPr/>
          <p:nvPr/>
        </p:nvGrpSpPr>
        <p:grpSpPr>
          <a:xfrm flipH="1">
            <a:off x="7315200" y="2895600"/>
            <a:ext cx="228600" cy="152400"/>
            <a:chOff x="8001000" y="2590800"/>
            <a:chExt cx="228600" cy="152400"/>
          </a:xfrm>
        </p:grpSpPr>
        <p:cxnSp>
          <p:nvCxnSpPr>
            <p:cNvPr id="56" name="Gerade Verbindung 55"/>
            <p:cNvCxnSpPr/>
            <p:nvPr/>
          </p:nvCxnSpPr>
          <p:spPr bwMode="auto">
            <a:xfrm flipH="1">
              <a:off x="8001000" y="2667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56"/>
            <p:cNvCxnSpPr/>
            <p:nvPr/>
          </p:nvCxnSpPr>
          <p:spPr bwMode="auto">
            <a:xfrm>
              <a:off x="8001000" y="25908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0" name="Gerade Verbindung 59"/>
          <p:cNvCxnSpPr/>
          <p:nvPr/>
        </p:nvCxnSpPr>
        <p:spPr bwMode="auto">
          <a:xfrm>
            <a:off x="6400800" y="1676400"/>
            <a:ext cx="0" cy="1143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p:nvPr/>
        </p:nvCxnSpPr>
        <p:spPr bwMode="auto">
          <a:xfrm>
            <a:off x="6858000" y="3429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Ellipse 62"/>
          <p:cNvSpPr/>
          <p:nvPr/>
        </p:nvSpPr>
        <p:spPr bwMode="auto">
          <a:xfrm flipH="1">
            <a:off x="70104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64" name="Ellipse 63"/>
          <p:cNvSpPr/>
          <p:nvPr/>
        </p:nvSpPr>
        <p:spPr bwMode="auto">
          <a:xfrm flipH="1">
            <a:off x="6553200" y="2895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337" name="Gerade Verbindung 14336"/>
          <p:cNvCxnSpPr/>
          <p:nvPr/>
        </p:nvCxnSpPr>
        <p:spPr bwMode="auto">
          <a:xfrm>
            <a:off x="68580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66294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6858000" y="2209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chteck 68"/>
          <p:cNvSpPr/>
          <p:nvPr/>
        </p:nvSpPr>
        <p:spPr bwMode="auto">
          <a:xfrm>
            <a:off x="6096000" y="2743200"/>
            <a:ext cx="1524000" cy="914400"/>
          </a:xfrm>
          <a:prstGeom prst="rect">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40212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4" name="Group 3"/>
          <p:cNvGrpSpPr>
            <a:grpSpLocks/>
          </p:cNvGrpSpPr>
          <p:nvPr/>
        </p:nvGrpSpPr>
        <p:grpSpPr bwMode="auto">
          <a:xfrm>
            <a:off x="684213" y="1052513"/>
            <a:ext cx="3394075" cy="5111750"/>
            <a:chOff x="1632" y="480"/>
            <a:chExt cx="1968" cy="2928"/>
          </a:xfrm>
        </p:grpSpPr>
        <p:sp>
          <p:nvSpPr>
            <p:cNvPr id="66566" name="Rectangle 4"/>
            <p:cNvSpPr>
              <a:spLocks noChangeArrowheads="1"/>
            </p:cNvSpPr>
            <p:nvPr/>
          </p:nvSpPr>
          <p:spPr bwMode="auto">
            <a:xfrm>
              <a:off x="1632" y="480"/>
              <a:ext cx="1968" cy="292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567" name="AutoShape 5"/>
            <p:cNvSpPr>
              <a:spLocks noChangeAspect="1" noChangeArrowheads="1" noTextEdit="1"/>
            </p:cNvSpPr>
            <p:nvPr/>
          </p:nvSpPr>
          <p:spPr bwMode="auto">
            <a:xfrm>
              <a:off x="1776" y="528"/>
              <a:ext cx="1643"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endParaRPr lang="de-DE"/>
            </a:p>
          </p:txBody>
        </p:sp>
        <p:sp>
          <p:nvSpPr>
            <p:cNvPr id="66568" name="Rectangle 6"/>
            <p:cNvSpPr>
              <a:spLocks noChangeArrowheads="1"/>
            </p:cNvSpPr>
            <p:nvPr/>
          </p:nvSpPr>
          <p:spPr bwMode="auto">
            <a:xfrm>
              <a:off x="1826" y="946"/>
              <a:ext cx="1536" cy="2298"/>
            </a:xfrm>
            <a:prstGeom prst="rect">
              <a:avLst/>
            </a:prstGeom>
            <a:noFill/>
            <a:ln>
              <a:noFill/>
            </a:ln>
            <a:extLst>
              <a:ext uri="{909E8E84-426E-40DD-AFC4-6F175D3DCCD1}">
                <a14:hiddenFill xmlns:a14="http://schemas.microsoft.com/office/drawing/2010/main">
                  <a:solidFill>
                    <a:srgbClr val="E5E5E5"/>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p>
              <a:endParaRPr lang="de-DE"/>
            </a:p>
          </p:txBody>
        </p:sp>
        <p:sp>
          <p:nvSpPr>
            <p:cNvPr id="66569" name="Line 7"/>
            <p:cNvSpPr>
              <a:spLocks noChangeShapeType="1"/>
            </p:cNvSpPr>
            <p:nvPr/>
          </p:nvSpPr>
          <p:spPr bwMode="auto">
            <a:xfrm flipH="1">
              <a:off x="2525" y="3092"/>
              <a:ext cx="142"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70" name="Line 8"/>
            <p:cNvSpPr>
              <a:spLocks noChangeShapeType="1"/>
            </p:cNvSpPr>
            <p:nvPr/>
          </p:nvSpPr>
          <p:spPr bwMode="auto">
            <a:xfrm flipH="1">
              <a:off x="2550" y="3121"/>
              <a:ext cx="92"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71" name="Line 9"/>
            <p:cNvSpPr>
              <a:spLocks noChangeShapeType="1"/>
            </p:cNvSpPr>
            <p:nvPr/>
          </p:nvSpPr>
          <p:spPr bwMode="auto">
            <a:xfrm flipH="1">
              <a:off x="2575" y="3152"/>
              <a:ext cx="41"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72" name="Line 10"/>
            <p:cNvSpPr>
              <a:spLocks noChangeShapeType="1"/>
            </p:cNvSpPr>
            <p:nvPr/>
          </p:nvSpPr>
          <p:spPr bwMode="auto">
            <a:xfrm>
              <a:off x="2657" y="1837"/>
              <a:ext cx="145"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73" name="Freeform 11"/>
            <p:cNvSpPr>
              <a:spLocks/>
            </p:cNvSpPr>
            <p:nvPr/>
          </p:nvSpPr>
          <p:spPr bwMode="auto">
            <a:xfrm>
              <a:off x="2871" y="1966"/>
              <a:ext cx="139" cy="107"/>
            </a:xfrm>
            <a:custGeom>
              <a:avLst/>
              <a:gdLst>
                <a:gd name="T0" fmla="*/ 0 w 139"/>
                <a:gd name="T1" fmla="*/ 0 h 107"/>
                <a:gd name="T2" fmla="*/ 139 w 139"/>
                <a:gd name="T3" fmla="*/ 0 h 107"/>
                <a:gd name="T4" fmla="*/ 139 w 139"/>
                <a:gd name="T5" fmla="*/ 107 h 107"/>
                <a:gd name="T6" fmla="*/ 0 60000 65536"/>
                <a:gd name="T7" fmla="*/ 0 60000 65536"/>
                <a:gd name="T8" fmla="*/ 0 60000 65536"/>
              </a:gdLst>
              <a:ahLst/>
              <a:cxnLst>
                <a:cxn ang="T6">
                  <a:pos x="T0" y="T1"/>
                </a:cxn>
                <a:cxn ang="T7">
                  <a:pos x="T2" y="T3"/>
                </a:cxn>
                <a:cxn ang="T8">
                  <a:pos x="T4" y="T5"/>
                </a:cxn>
              </a:cxnLst>
              <a:rect l="0" t="0" r="r" b="b"/>
              <a:pathLst>
                <a:path w="139" h="107">
                  <a:moveTo>
                    <a:pt x="0" y="0"/>
                  </a:moveTo>
                  <a:lnTo>
                    <a:pt x="139" y="0"/>
                  </a:lnTo>
                  <a:lnTo>
                    <a:pt x="139"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74" name="Freeform 12"/>
            <p:cNvSpPr>
              <a:spLocks/>
            </p:cNvSpPr>
            <p:nvPr/>
          </p:nvSpPr>
          <p:spPr bwMode="auto">
            <a:xfrm>
              <a:off x="2871" y="1601"/>
              <a:ext cx="139" cy="107"/>
            </a:xfrm>
            <a:custGeom>
              <a:avLst/>
              <a:gdLst>
                <a:gd name="T0" fmla="*/ 139 w 139"/>
                <a:gd name="T1" fmla="*/ 0 h 107"/>
                <a:gd name="T2" fmla="*/ 139 w 139"/>
                <a:gd name="T3" fmla="*/ 107 h 107"/>
                <a:gd name="T4" fmla="*/ 0 w 139"/>
                <a:gd name="T5" fmla="*/ 107 h 107"/>
                <a:gd name="T6" fmla="*/ 0 60000 65536"/>
                <a:gd name="T7" fmla="*/ 0 60000 65536"/>
                <a:gd name="T8" fmla="*/ 0 60000 65536"/>
              </a:gdLst>
              <a:ahLst/>
              <a:cxnLst>
                <a:cxn ang="T6">
                  <a:pos x="T0" y="T1"/>
                </a:cxn>
                <a:cxn ang="T7">
                  <a:pos x="T2" y="T3"/>
                </a:cxn>
                <a:cxn ang="T8">
                  <a:pos x="T4" y="T5"/>
                </a:cxn>
              </a:cxnLst>
              <a:rect l="0" t="0" r="r" b="b"/>
              <a:pathLst>
                <a:path w="139" h="107">
                  <a:moveTo>
                    <a:pt x="139" y="0"/>
                  </a:moveTo>
                  <a:lnTo>
                    <a:pt x="139" y="107"/>
                  </a:lnTo>
                  <a:lnTo>
                    <a:pt x="0"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75" name="Line 13"/>
            <p:cNvSpPr>
              <a:spLocks noChangeShapeType="1"/>
            </p:cNvSpPr>
            <p:nvPr/>
          </p:nvSpPr>
          <p:spPr bwMode="auto">
            <a:xfrm>
              <a:off x="2871" y="1667"/>
              <a:ext cx="1" cy="33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76" name="Line 14"/>
            <p:cNvSpPr>
              <a:spLocks noChangeShapeType="1"/>
            </p:cNvSpPr>
            <p:nvPr/>
          </p:nvSpPr>
          <p:spPr bwMode="auto">
            <a:xfrm>
              <a:off x="2805" y="1752"/>
              <a:ext cx="1" cy="17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77" name="Oval 15"/>
            <p:cNvSpPr>
              <a:spLocks noChangeArrowheads="1"/>
            </p:cNvSpPr>
            <p:nvPr/>
          </p:nvSpPr>
          <p:spPr bwMode="auto">
            <a:xfrm>
              <a:off x="2761" y="1815"/>
              <a:ext cx="44" cy="44"/>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78" name="Line 16"/>
            <p:cNvSpPr>
              <a:spLocks noChangeShapeType="1"/>
            </p:cNvSpPr>
            <p:nvPr/>
          </p:nvSpPr>
          <p:spPr bwMode="auto">
            <a:xfrm>
              <a:off x="2245" y="2856"/>
              <a:ext cx="142"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79" name="Freeform 17"/>
            <p:cNvSpPr>
              <a:spLocks/>
            </p:cNvSpPr>
            <p:nvPr/>
          </p:nvSpPr>
          <p:spPr bwMode="auto">
            <a:xfrm>
              <a:off x="2459" y="2985"/>
              <a:ext cx="135" cy="107"/>
            </a:xfrm>
            <a:custGeom>
              <a:avLst/>
              <a:gdLst>
                <a:gd name="T0" fmla="*/ 0 w 135"/>
                <a:gd name="T1" fmla="*/ 0 h 107"/>
                <a:gd name="T2" fmla="*/ 135 w 135"/>
                <a:gd name="T3" fmla="*/ 0 h 107"/>
                <a:gd name="T4" fmla="*/ 135 w 135"/>
                <a:gd name="T5" fmla="*/ 107 h 107"/>
                <a:gd name="T6" fmla="*/ 0 60000 65536"/>
                <a:gd name="T7" fmla="*/ 0 60000 65536"/>
                <a:gd name="T8" fmla="*/ 0 60000 65536"/>
              </a:gdLst>
              <a:ahLst/>
              <a:cxnLst>
                <a:cxn ang="T6">
                  <a:pos x="T0" y="T1"/>
                </a:cxn>
                <a:cxn ang="T7">
                  <a:pos x="T2" y="T3"/>
                </a:cxn>
                <a:cxn ang="T8">
                  <a:pos x="T4" y="T5"/>
                </a:cxn>
              </a:cxnLst>
              <a:rect l="0" t="0" r="r" b="b"/>
              <a:pathLst>
                <a:path w="135" h="107">
                  <a:moveTo>
                    <a:pt x="0" y="0"/>
                  </a:moveTo>
                  <a:lnTo>
                    <a:pt x="135" y="0"/>
                  </a:lnTo>
                  <a:lnTo>
                    <a:pt x="135"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80" name="Freeform 18"/>
            <p:cNvSpPr>
              <a:spLocks/>
            </p:cNvSpPr>
            <p:nvPr/>
          </p:nvSpPr>
          <p:spPr bwMode="auto">
            <a:xfrm>
              <a:off x="2459" y="2620"/>
              <a:ext cx="135" cy="107"/>
            </a:xfrm>
            <a:custGeom>
              <a:avLst/>
              <a:gdLst>
                <a:gd name="T0" fmla="*/ 135 w 135"/>
                <a:gd name="T1" fmla="*/ 0 h 107"/>
                <a:gd name="T2" fmla="*/ 135 w 135"/>
                <a:gd name="T3" fmla="*/ 107 h 107"/>
                <a:gd name="T4" fmla="*/ 0 w 135"/>
                <a:gd name="T5" fmla="*/ 107 h 107"/>
                <a:gd name="T6" fmla="*/ 0 60000 65536"/>
                <a:gd name="T7" fmla="*/ 0 60000 65536"/>
                <a:gd name="T8" fmla="*/ 0 60000 65536"/>
              </a:gdLst>
              <a:ahLst/>
              <a:cxnLst>
                <a:cxn ang="T6">
                  <a:pos x="T0" y="T1"/>
                </a:cxn>
                <a:cxn ang="T7">
                  <a:pos x="T2" y="T3"/>
                </a:cxn>
                <a:cxn ang="T8">
                  <a:pos x="T4" y="T5"/>
                </a:cxn>
              </a:cxnLst>
              <a:rect l="0" t="0" r="r" b="b"/>
              <a:pathLst>
                <a:path w="135" h="107">
                  <a:moveTo>
                    <a:pt x="135" y="0"/>
                  </a:moveTo>
                  <a:lnTo>
                    <a:pt x="135" y="107"/>
                  </a:lnTo>
                  <a:lnTo>
                    <a:pt x="0"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81" name="Line 19"/>
            <p:cNvSpPr>
              <a:spLocks noChangeShapeType="1"/>
            </p:cNvSpPr>
            <p:nvPr/>
          </p:nvSpPr>
          <p:spPr bwMode="auto">
            <a:xfrm>
              <a:off x="2459" y="2687"/>
              <a:ext cx="1" cy="336"/>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82" name="Line 20"/>
            <p:cNvSpPr>
              <a:spLocks noChangeShapeType="1"/>
            </p:cNvSpPr>
            <p:nvPr/>
          </p:nvSpPr>
          <p:spPr bwMode="auto">
            <a:xfrm>
              <a:off x="2390" y="2772"/>
              <a:ext cx="1" cy="169"/>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83" name="Line 21"/>
            <p:cNvSpPr>
              <a:spLocks noChangeShapeType="1"/>
            </p:cNvSpPr>
            <p:nvPr/>
          </p:nvSpPr>
          <p:spPr bwMode="auto">
            <a:xfrm>
              <a:off x="2245" y="1365"/>
              <a:ext cx="98"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84" name="Freeform 22"/>
            <p:cNvSpPr>
              <a:spLocks/>
            </p:cNvSpPr>
            <p:nvPr/>
          </p:nvSpPr>
          <p:spPr bwMode="auto">
            <a:xfrm>
              <a:off x="2459" y="1494"/>
              <a:ext cx="135" cy="107"/>
            </a:xfrm>
            <a:custGeom>
              <a:avLst/>
              <a:gdLst>
                <a:gd name="T0" fmla="*/ 0 w 135"/>
                <a:gd name="T1" fmla="*/ 0 h 107"/>
                <a:gd name="T2" fmla="*/ 135 w 135"/>
                <a:gd name="T3" fmla="*/ 0 h 107"/>
                <a:gd name="T4" fmla="*/ 135 w 135"/>
                <a:gd name="T5" fmla="*/ 107 h 107"/>
                <a:gd name="T6" fmla="*/ 0 60000 65536"/>
                <a:gd name="T7" fmla="*/ 0 60000 65536"/>
                <a:gd name="T8" fmla="*/ 0 60000 65536"/>
              </a:gdLst>
              <a:ahLst/>
              <a:cxnLst>
                <a:cxn ang="T6">
                  <a:pos x="T0" y="T1"/>
                </a:cxn>
                <a:cxn ang="T7">
                  <a:pos x="T2" y="T3"/>
                </a:cxn>
                <a:cxn ang="T8">
                  <a:pos x="T4" y="T5"/>
                </a:cxn>
              </a:cxnLst>
              <a:rect l="0" t="0" r="r" b="b"/>
              <a:pathLst>
                <a:path w="135" h="107">
                  <a:moveTo>
                    <a:pt x="0" y="0"/>
                  </a:moveTo>
                  <a:lnTo>
                    <a:pt x="135" y="0"/>
                  </a:lnTo>
                  <a:lnTo>
                    <a:pt x="135"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85" name="Freeform 23"/>
            <p:cNvSpPr>
              <a:spLocks/>
            </p:cNvSpPr>
            <p:nvPr/>
          </p:nvSpPr>
          <p:spPr bwMode="auto">
            <a:xfrm>
              <a:off x="2459" y="1126"/>
              <a:ext cx="135" cy="110"/>
            </a:xfrm>
            <a:custGeom>
              <a:avLst/>
              <a:gdLst>
                <a:gd name="T0" fmla="*/ 135 w 135"/>
                <a:gd name="T1" fmla="*/ 0 h 110"/>
                <a:gd name="T2" fmla="*/ 135 w 135"/>
                <a:gd name="T3" fmla="*/ 110 h 110"/>
                <a:gd name="T4" fmla="*/ 0 w 135"/>
                <a:gd name="T5" fmla="*/ 110 h 110"/>
                <a:gd name="T6" fmla="*/ 0 60000 65536"/>
                <a:gd name="T7" fmla="*/ 0 60000 65536"/>
                <a:gd name="T8" fmla="*/ 0 60000 65536"/>
              </a:gdLst>
              <a:ahLst/>
              <a:cxnLst>
                <a:cxn ang="T6">
                  <a:pos x="T0" y="T1"/>
                </a:cxn>
                <a:cxn ang="T7">
                  <a:pos x="T2" y="T3"/>
                </a:cxn>
                <a:cxn ang="T8">
                  <a:pos x="T4" y="T5"/>
                </a:cxn>
              </a:cxnLst>
              <a:rect l="0" t="0" r="r" b="b"/>
              <a:pathLst>
                <a:path w="135" h="110">
                  <a:moveTo>
                    <a:pt x="135" y="0"/>
                  </a:moveTo>
                  <a:lnTo>
                    <a:pt x="135" y="110"/>
                  </a:lnTo>
                  <a:lnTo>
                    <a:pt x="0" y="11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86" name="Line 24"/>
            <p:cNvSpPr>
              <a:spLocks noChangeShapeType="1"/>
            </p:cNvSpPr>
            <p:nvPr/>
          </p:nvSpPr>
          <p:spPr bwMode="auto">
            <a:xfrm>
              <a:off x="2459" y="1195"/>
              <a:ext cx="1" cy="33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87" name="Line 25"/>
            <p:cNvSpPr>
              <a:spLocks noChangeShapeType="1"/>
            </p:cNvSpPr>
            <p:nvPr/>
          </p:nvSpPr>
          <p:spPr bwMode="auto">
            <a:xfrm>
              <a:off x="2390" y="1280"/>
              <a:ext cx="1" cy="17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88" name="Line 26"/>
            <p:cNvSpPr>
              <a:spLocks noChangeShapeType="1"/>
            </p:cNvSpPr>
            <p:nvPr/>
          </p:nvSpPr>
          <p:spPr bwMode="auto">
            <a:xfrm>
              <a:off x="2657" y="2384"/>
              <a:ext cx="145"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89" name="Freeform 27"/>
            <p:cNvSpPr>
              <a:spLocks/>
            </p:cNvSpPr>
            <p:nvPr/>
          </p:nvSpPr>
          <p:spPr bwMode="auto">
            <a:xfrm>
              <a:off x="2871" y="2513"/>
              <a:ext cx="139" cy="107"/>
            </a:xfrm>
            <a:custGeom>
              <a:avLst/>
              <a:gdLst>
                <a:gd name="T0" fmla="*/ 0 w 139"/>
                <a:gd name="T1" fmla="*/ 0 h 107"/>
                <a:gd name="T2" fmla="*/ 139 w 139"/>
                <a:gd name="T3" fmla="*/ 0 h 107"/>
                <a:gd name="T4" fmla="*/ 139 w 139"/>
                <a:gd name="T5" fmla="*/ 107 h 107"/>
                <a:gd name="T6" fmla="*/ 0 60000 65536"/>
                <a:gd name="T7" fmla="*/ 0 60000 65536"/>
                <a:gd name="T8" fmla="*/ 0 60000 65536"/>
              </a:gdLst>
              <a:ahLst/>
              <a:cxnLst>
                <a:cxn ang="T6">
                  <a:pos x="T0" y="T1"/>
                </a:cxn>
                <a:cxn ang="T7">
                  <a:pos x="T2" y="T3"/>
                </a:cxn>
                <a:cxn ang="T8">
                  <a:pos x="T4" y="T5"/>
                </a:cxn>
              </a:cxnLst>
              <a:rect l="0" t="0" r="r" b="b"/>
              <a:pathLst>
                <a:path w="139" h="107">
                  <a:moveTo>
                    <a:pt x="0" y="0"/>
                  </a:moveTo>
                  <a:lnTo>
                    <a:pt x="139" y="0"/>
                  </a:lnTo>
                  <a:lnTo>
                    <a:pt x="139"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90" name="Freeform 28"/>
            <p:cNvSpPr>
              <a:spLocks/>
            </p:cNvSpPr>
            <p:nvPr/>
          </p:nvSpPr>
          <p:spPr bwMode="auto">
            <a:xfrm>
              <a:off x="2871" y="2148"/>
              <a:ext cx="139" cy="107"/>
            </a:xfrm>
            <a:custGeom>
              <a:avLst/>
              <a:gdLst>
                <a:gd name="T0" fmla="*/ 139 w 139"/>
                <a:gd name="T1" fmla="*/ 0 h 107"/>
                <a:gd name="T2" fmla="*/ 139 w 139"/>
                <a:gd name="T3" fmla="*/ 107 h 107"/>
                <a:gd name="T4" fmla="*/ 0 w 139"/>
                <a:gd name="T5" fmla="*/ 107 h 107"/>
                <a:gd name="T6" fmla="*/ 0 60000 65536"/>
                <a:gd name="T7" fmla="*/ 0 60000 65536"/>
                <a:gd name="T8" fmla="*/ 0 60000 65536"/>
              </a:gdLst>
              <a:ahLst/>
              <a:cxnLst>
                <a:cxn ang="T6">
                  <a:pos x="T0" y="T1"/>
                </a:cxn>
                <a:cxn ang="T7">
                  <a:pos x="T2" y="T3"/>
                </a:cxn>
                <a:cxn ang="T8">
                  <a:pos x="T4" y="T5"/>
                </a:cxn>
              </a:cxnLst>
              <a:rect l="0" t="0" r="r" b="b"/>
              <a:pathLst>
                <a:path w="139" h="107">
                  <a:moveTo>
                    <a:pt x="139" y="0"/>
                  </a:moveTo>
                  <a:lnTo>
                    <a:pt x="139" y="107"/>
                  </a:lnTo>
                  <a:lnTo>
                    <a:pt x="0"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91" name="Line 29"/>
            <p:cNvSpPr>
              <a:spLocks noChangeShapeType="1"/>
            </p:cNvSpPr>
            <p:nvPr/>
          </p:nvSpPr>
          <p:spPr bwMode="auto">
            <a:xfrm>
              <a:off x="2871" y="2215"/>
              <a:ext cx="1" cy="336"/>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92" name="Line 30"/>
            <p:cNvSpPr>
              <a:spLocks noChangeShapeType="1"/>
            </p:cNvSpPr>
            <p:nvPr/>
          </p:nvSpPr>
          <p:spPr bwMode="auto">
            <a:xfrm>
              <a:off x="2805" y="2300"/>
              <a:ext cx="1" cy="169"/>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93" name="Line 31"/>
            <p:cNvSpPr>
              <a:spLocks noChangeShapeType="1"/>
            </p:cNvSpPr>
            <p:nvPr/>
          </p:nvSpPr>
          <p:spPr bwMode="auto">
            <a:xfrm>
              <a:off x="2594" y="534"/>
              <a:ext cx="1" cy="145"/>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94" name="Freeform 32"/>
            <p:cNvSpPr>
              <a:spLocks/>
            </p:cNvSpPr>
            <p:nvPr/>
          </p:nvSpPr>
          <p:spPr bwMode="auto">
            <a:xfrm>
              <a:off x="2358" y="748"/>
              <a:ext cx="107" cy="139"/>
            </a:xfrm>
            <a:custGeom>
              <a:avLst/>
              <a:gdLst>
                <a:gd name="T0" fmla="*/ 107 w 107"/>
                <a:gd name="T1" fmla="*/ 0 h 139"/>
                <a:gd name="T2" fmla="*/ 107 w 107"/>
                <a:gd name="T3" fmla="*/ 139 h 139"/>
                <a:gd name="T4" fmla="*/ 0 w 107"/>
                <a:gd name="T5" fmla="*/ 139 h 139"/>
                <a:gd name="T6" fmla="*/ 0 60000 65536"/>
                <a:gd name="T7" fmla="*/ 0 60000 65536"/>
                <a:gd name="T8" fmla="*/ 0 60000 65536"/>
              </a:gdLst>
              <a:ahLst/>
              <a:cxnLst>
                <a:cxn ang="T6">
                  <a:pos x="T0" y="T1"/>
                </a:cxn>
                <a:cxn ang="T7">
                  <a:pos x="T2" y="T3"/>
                </a:cxn>
                <a:cxn ang="T8">
                  <a:pos x="T4" y="T5"/>
                </a:cxn>
              </a:cxnLst>
              <a:rect l="0" t="0" r="r" b="b"/>
              <a:pathLst>
                <a:path w="107" h="139">
                  <a:moveTo>
                    <a:pt x="107" y="0"/>
                  </a:moveTo>
                  <a:lnTo>
                    <a:pt x="107" y="139"/>
                  </a:lnTo>
                  <a:lnTo>
                    <a:pt x="0" y="139"/>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95" name="Freeform 33"/>
            <p:cNvSpPr>
              <a:spLocks/>
            </p:cNvSpPr>
            <p:nvPr/>
          </p:nvSpPr>
          <p:spPr bwMode="auto">
            <a:xfrm>
              <a:off x="2723" y="748"/>
              <a:ext cx="107" cy="139"/>
            </a:xfrm>
            <a:custGeom>
              <a:avLst/>
              <a:gdLst>
                <a:gd name="T0" fmla="*/ 107 w 107"/>
                <a:gd name="T1" fmla="*/ 139 h 139"/>
                <a:gd name="T2" fmla="*/ 0 w 107"/>
                <a:gd name="T3" fmla="*/ 139 h 139"/>
                <a:gd name="T4" fmla="*/ 0 w 107"/>
                <a:gd name="T5" fmla="*/ 0 h 139"/>
                <a:gd name="T6" fmla="*/ 0 60000 65536"/>
                <a:gd name="T7" fmla="*/ 0 60000 65536"/>
                <a:gd name="T8" fmla="*/ 0 60000 65536"/>
              </a:gdLst>
              <a:ahLst/>
              <a:cxnLst>
                <a:cxn ang="T6">
                  <a:pos x="T0" y="T1"/>
                </a:cxn>
                <a:cxn ang="T7">
                  <a:pos x="T2" y="T3"/>
                </a:cxn>
                <a:cxn ang="T8">
                  <a:pos x="T4" y="T5"/>
                </a:cxn>
              </a:cxnLst>
              <a:rect l="0" t="0" r="r" b="b"/>
              <a:pathLst>
                <a:path w="107" h="139">
                  <a:moveTo>
                    <a:pt x="107" y="139"/>
                  </a:moveTo>
                  <a:lnTo>
                    <a:pt x="0" y="139"/>
                  </a:lnTo>
                  <a:lnTo>
                    <a:pt x="0" y="0"/>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596" name="Line 34"/>
            <p:cNvSpPr>
              <a:spLocks noChangeShapeType="1"/>
            </p:cNvSpPr>
            <p:nvPr/>
          </p:nvSpPr>
          <p:spPr bwMode="auto">
            <a:xfrm flipH="1">
              <a:off x="2427" y="748"/>
              <a:ext cx="337"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97" name="Line 35"/>
            <p:cNvSpPr>
              <a:spLocks noChangeShapeType="1"/>
            </p:cNvSpPr>
            <p:nvPr/>
          </p:nvSpPr>
          <p:spPr bwMode="auto">
            <a:xfrm flipH="1">
              <a:off x="2509" y="679"/>
              <a:ext cx="170"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98" name="Line 36"/>
            <p:cNvSpPr>
              <a:spLocks noChangeShapeType="1"/>
            </p:cNvSpPr>
            <p:nvPr/>
          </p:nvSpPr>
          <p:spPr bwMode="auto">
            <a:xfrm>
              <a:off x="3010" y="2073"/>
              <a:ext cx="1" cy="75"/>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599" name="Line 37"/>
            <p:cNvSpPr>
              <a:spLocks noChangeShapeType="1"/>
            </p:cNvSpPr>
            <p:nvPr/>
          </p:nvSpPr>
          <p:spPr bwMode="auto">
            <a:xfrm flipV="1">
              <a:off x="2657" y="1837"/>
              <a:ext cx="1" cy="54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00" name="Line 38"/>
            <p:cNvSpPr>
              <a:spLocks noChangeShapeType="1"/>
            </p:cNvSpPr>
            <p:nvPr/>
          </p:nvSpPr>
          <p:spPr bwMode="auto">
            <a:xfrm flipH="1">
              <a:off x="2390" y="1837"/>
              <a:ext cx="141"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01" name="Freeform 39"/>
            <p:cNvSpPr>
              <a:spLocks/>
            </p:cNvSpPr>
            <p:nvPr/>
          </p:nvSpPr>
          <p:spPr bwMode="auto">
            <a:xfrm>
              <a:off x="2182" y="1966"/>
              <a:ext cx="135" cy="107"/>
            </a:xfrm>
            <a:custGeom>
              <a:avLst/>
              <a:gdLst>
                <a:gd name="T0" fmla="*/ 135 w 135"/>
                <a:gd name="T1" fmla="*/ 0 h 107"/>
                <a:gd name="T2" fmla="*/ 0 w 135"/>
                <a:gd name="T3" fmla="*/ 0 h 107"/>
                <a:gd name="T4" fmla="*/ 0 w 135"/>
                <a:gd name="T5" fmla="*/ 107 h 107"/>
                <a:gd name="T6" fmla="*/ 0 60000 65536"/>
                <a:gd name="T7" fmla="*/ 0 60000 65536"/>
                <a:gd name="T8" fmla="*/ 0 60000 65536"/>
              </a:gdLst>
              <a:ahLst/>
              <a:cxnLst>
                <a:cxn ang="T6">
                  <a:pos x="T0" y="T1"/>
                </a:cxn>
                <a:cxn ang="T7">
                  <a:pos x="T2" y="T3"/>
                </a:cxn>
                <a:cxn ang="T8">
                  <a:pos x="T4" y="T5"/>
                </a:cxn>
              </a:cxnLst>
              <a:rect l="0" t="0" r="r" b="b"/>
              <a:pathLst>
                <a:path w="135" h="107">
                  <a:moveTo>
                    <a:pt x="135" y="0"/>
                  </a:moveTo>
                  <a:lnTo>
                    <a:pt x="0" y="0"/>
                  </a:lnTo>
                  <a:lnTo>
                    <a:pt x="0"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602" name="Freeform 40"/>
            <p:cNvSpPr>
              <a:spLocks/>
            </p:cNvSpPr>
            <p:nvPr/>
          </p:nvSpPr>
          <p:spPr bwMode="auto">
            <a:xfrm>
              <a:off x="2182" y="1601"/>
              <a:ext cx="135" cy="107"/>
            </a:xfrm>
            <a:custGeom>
              <a:avLst/>
              <a:gdLst>
                <a:gd name="T0" fmla="*/ 0 w 135"/>
                <a:gd name="T1" fmla="*/ 0 h 107"/>
                <a:gd name="T2" fmla="*/ 0 w 135"/>
                <a:gd name="T3" fmla="*/ 107 h 107"/>
                <a:gd name="T4" fmla="*/ 135 w 135"/>
                <a:gd name="T5" fmla="*/ 107 h 107"/>
                <a:gd name="T6" fmla="*/ 0 60000 65536"/>
                <a:gd name="T7" fmla="*/ 0 60000 65536"/>
                <a:gd name="T8" fmla="*/ 0 60000 65536"/>
              </a:gdLst>
              <a:ahLst/>
              <a:cxnLst>
                <a:cxn ang="T6">
                  <a:pos x="T0" y="T1"/>
                </a:cxn>
                <a:cxn ang="T7">
                  <a:pos x="T2" y="T3"/>
                </a:cxn>
                <a:cxn ang="T8">
                  <a:pos x="T4" y="T5"/>
                </a:cxn>
              </a:cxnLst>
              <a:rect l="0" t="0" r="r" b="b"/>
              <a:pathLst>
                <a:path w="135" h="107">
                  <a:moveTo>
                    <a:pt x="0" y="0"/>
                  </a:moveTo>
                  <a:lnTo>
                    <a:pt x="0" y="107"/>
                  </a:lnTo>
                  <a:lnTo>
                    <a:pt x="135"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603" name="Line 41"/>
            <p:cNvSpPr>
              <a:spLocks noChangeShapeType="1"/>
            </p:cNvSpPr>
            <p:nvPr/>
          </p:nvSpPr>
          <p:spPr bwMode="auto">
            <a:xfrm>
              <a:off x="2317" y="1667"/>
              <a:ext cx="1" cy="33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04" name="Line 42"/>
            <p:cNvSpPr>
              <a:spLocks noChangeShapeType="1"/>
            </p:cNvSpPr>
            <p:nvPr/>
          </p:nvSpPr>
          <p:spPr bwMode="auto">
            <a:xfrm>
              <a:off x="2387" y="1752"/>
              <a:ext cx="1" cy="170"/>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05" name="Oval 43"/>
            <p:cNvSpPr>
              <a:spLocks noChangeArrowheads="1"/>
            </p:cNvSpPr>
            <p:nvPr/>
          </p:nvSpPr>
          <p:spPr bwMode="auto">
            <a:xfrm>
              <a:off x="2387" y="1815"/>
              <a:ext cx="44" cy="44"/>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606" name="Oval 44"/>
            <p:cNvSpPr>
              <a:spLocks noChangeArrowheads="1"/>
            </p:cNvSpPr>
            <p:nvPr/>
          </p:nvSpPr>
          <p:spPr bwMode="auto">
            <a:xfrm>
              <a:off x="2343" y="1343"/>
              <a:ext cx="44" cy="44"/>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607" name="Line 45"/>
            <p:cNvSpPr>
              <a:spLocks noChangeShapeType="1"/>
            </p:cNvSpPr>
            <p:nvPr/>
          </p:nvSpPr>
          <p:spPr bwMode="auto">
            <a:xfrm flipH="1">
              <a:off x="2390" y="2384"/>
              <a:ext cx="141"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08" name="Freeform 46"/>
            <p:cNvSpPr>
              <a:spLocks/>
            </p:cNvSpPr>
            <p:nvPr/>
          </p:nvSpPr>
          <p:spPr bwMode="auto">
            <a:xfrm>
              <a:off x="2182" y="2513"/>
              <a:ext cx="135" cy="107"/>
            </a:xfrm>
            <a:custGeom>
              <a:avLst/>
              <a:gdLst>
                <a:gd name="T0" fmla="*/ 135 w 135"/>
                <a:gd name="T1" fmla="*/ 0 h 107"/>
                <a:gd name="T2" fmla="*/ 0 w 135"/>
                <a:gd name="T3" fmla="*/ 0 h 107"/>
                <a:gd name="T4" fmla="*/ 0 w 135"/>
                <a:gd name="T5" fmla="*/ 107 h 107"/>
                <a:gd name="T6" fmla="*/ 0 60000 65536"/>
                <a:gd name="T7" fmla="*/ 0 60000 65536"/>
                <a:gd name="T8" fmla="*/ 0 60000 65536"/>
              </a:gdLst>
              <a:ahLst/>
              <a:cxnLst>
                <a:cxn ang="T6">
                  <a:pos x="T0" y="T1"/>
                </a:cxn>
                <a:cxn ang="T7">
                  <a:pos x="T2" y="T3"/>
                </a:cxn>
                <a:cxn ang="T8">
                  <a:pos x="T4" y="T5"/>
                </a:cxn>
              </a:cxnLst>
              <a:rect l="0" t="0" r="r" b="b"/>
              <a:pathLst>
                <a:path w="135" h="107">
                  <a:moveTo>
                    <a:pt x="135" y="0"/>
                  </a:moveTo>
                  <a:lnTo>
                    <a:pt x="0" y="0"/>
                  </a:lnTo>
                  <a:lnTo>
                    <a:pt x="0"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609" name="Freeform 47"/>
            <p:cNvSpPr>
              <a:spLocks/>
            </p:cNvSpPr>
            <p:nvPr/>
          </p:nvSpPr>
          <p:spPr bwMode="auto">
            <a:xfrm>
              <a:off x="2182" y="2148"/>
              <a:ext cx="135" cy="107"/>
            </a:xfrm>
            <a:custGeom>
              <a:avLst/>
              <a:gdLst>
                <a:gd name="T0" fmla="*/ 0 w 135"/>
                <a:gd name="T1" fmla="*/ 0 h 107"/>
                <a:gd name="T2" fmla="*/ 0 w 135"/>
                <a:gd name="T3" fmla="*/ 107 h 107"/>
                <a:gd name="T4" fmla="*/ 135 w 135"/>
                <a:gd name="T5" fmla="*/ 107 h 107"/>
                <a:gd name="T6" fmla="*/ 0 60000 65536"/>
                <a:gd name="T7" fmla="*/ 0 60000 65536"/>
                <a:gd name="T8" fmla="*/ 0 60000 65536"/>
              </a:gdLst>
              <a:ahLst/>
              <a:cxnLst>
                <a:cxn ang="T6">
                  <a:pos x="T0" y="T1"/>
                </a:cxn>
                <a:cxn ang="T7">
                  <a:pos x="T2" y="T3"/>
                </a:cxn>
                <a:cxn ang="T8">
                  <a:pos x="T4" y="T5"/>
                </a:cxn>
              </a:cxnLst>
              <a:rect l="0" t="0" r="r" b="b"/>
              <a:pathLst>
                <a:path w="135" h="107">
                  <a:moveTo>
                    <a:pt x="0" y="0"/>
                  </a:moveTo>
                  <a:lnTo>
                    <a:pt x="0" y="107"/>
                  </a:lnTo>
                  <a:lnTo>
                    <a:pt x="135" y="107"/>
                  </a:lnTo>
                </a:path>
              </a:pathLst>
            </a:custGeom>
            <a:noFill/>
            <a:ln w="19050" cap="flat" cmpd="sng">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6610" name="Line 48"/>
            <p:cNvSpPr>
              <a:spLocks noChangeShapeType="1"/>
            </p:cNvSpPr>
            <p:nvPr/>
          </p:nvSpPr>
          <p:spPr bwMode="auto">
            <a:xfrm>
              <a:off x="2317" y="2215"/>
              <a:ext cx="1" cy="336"/>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11" name="Line 49"/>
            <p:cNvSpPr>
              <a:spLocks noChangeShapeType="1"/>
            </p:cNvSpPr>
            <p:nvPr/>
          </p:nvSpPr>
          <p:spPr bwMode="auto">
            <a:xfrm>
              <a:off x="2387" y="2300"/>
              <a:ext cx="1" cy="169"/>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12" name="Line 50"/>
            <p:cNvSpPr>
              <a:spLocks noChangeShapeType="1"/>
            </p:cNvSpPr>
            <p:nvPr/>
          </p:nvSpPr>
          <p:spPr bwMode="auto">
            <a:xfrm>
              <a:off x="2182" y="2073"/>
              <a:ext cx="1" cy="75"/>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13" name="Line 51"/>
            <p:cNvSpPr>
              <a:spLocks noChangeShapeType="1"/>
            </p:cNvSpPr>
            <p:nvPr/>
          </p:nvSpPr>
          <p:spPr bwMode="auto">
            <a:xfrm flipV="1">
              <a:off x="2531" y="1837"/>
              <a:ext cx="1" cy="54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14" name="Oval 52"/>
            <p:cNvSpPr>
              <a:spLocks noChangeArrowheads="1"/>
            </p:cNvSpPr>
            <p:nvPr/>
          </p:nvSpPr>
          <p:spPr bwMode="auto">
            <a:xfrm>
              <a:off x="2575" y="2602"/>
              <a:ext cx="38" cy="37"/>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15" name="Oval 53"/>
            <p:cNvSpPr>
              <a:spLocks noChangeArrowheads="1"/>
            </p:cNvSpPr>
            <p:nvPr/>
          </p:nvSpPr>
          <p:spPr bwMode="auto">
            <a:xfrm>
              <a:off x="2575" y="1582"/>
              <a:ext cx="38" cy="38"/>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16" name="Oval 54"/>
            <p:cNvSpPr>
              <a:spLocks noChangeArrowheads="1"/>
            </p:cNvSpPr>
            <p:nvPr/>
          </p:nvSpPr>
          <p:spPr bwMode="auto">
            <a:xfrm>
              <a:off x="2991" y="2130"/>
              <a:ext cx="38" cy="37"/>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17" name="Oval 55"/>
            <p:cNvSpPr>
              <a:spLocks noChangeArrowheads="1"/>
            </p:cNvSpPr>
            <p:nvPr/>
          </p:nvSpPr>
          <p:spPr bwMode="auto">
            <a:xfrm>
              <a:off x="2638" y="2054"/>
              <a:ext cx="38" cy="38"/>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18" name="Oval 56"/>
            <p:cNvSpPr>
              <a:spLocks noChangeArrowheads="1"/>
            </p:cNvSpPr>
            <p:nvPr/>
          </p:nvSpPr>
          <p:spPr bwMode="auto">
            <a:xfrm>
              <a:off x="2163" y="2054"/>
              <a:ext cx="38" cy="38"/>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19" name="Oval 57"/>
            <p:cNvSpPr>
              <a:spLocks noChangeArrowheads="1"/>
            </p:cNvSpPr>
            <p:nvPr/>
          </p:nvSpPr>
          <p:spPr bwMode="auto">
            <a:xfrm>
              <a:off x="1962" y="868"/>
              <a:ext cx="37" cy="38"/>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20" name="Oval 58"/>
            <p:cNvSpPr>
              <a:spLocks noChangeArrowheads="1"/>
            </p:cNvSpPr>
            <p:nvPr/>
          </p:nvSpPr>
          <p:spPr bwMode="auto">
            <a:xfrm>
              <a:off x="3192" y="868"/>
              <a:ext cx="38" cy="38"/>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21" name="Oval 59"/>
            <p:cNvSpPr>
              <a:spLocks noChangeArrowheads="1"/>
            </p:cNvSpPr>
            <p:nvPr/>
          </p:nvSpPr>
          <p:spPr bwMode="auto">
            <a:xfrm>
              <a:off x="1962" y="2054"/>
              <a:ext cx="37" cy="38"/>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22" name="Oval 60"/>
            <p:cNvSpPr>
              <a:spLocks noChangeArrowheads="1"/>
            </p:cNvSpPr>
            <p:nvPr/>
          </p:nvSpPr>
          <p:spPr bwMode="auto">
            <a:xfrm>
              <a:off x="2512" y="2130"/>
              <a:ext cx="38" cy="37"/>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23" name="Oval 61"/>
            <p:cNvSpPr>
              <a:spLocks noChangeArrowheads="1"/>
            </p:cNvSpPr>
            <p:nvPr/>
          </p:nvSpPr>
          <p:spPr bwMode="auto">
            <a:xfrm>
              <a:off x="3192" y="2130"/>
              <a:ext cx="38" cy="37"/>
            </a:xfrm>
            <a:prstGeom prst="ellipse">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66624" name="Line 62"/>
            <p:cNvSpPr>
              <a:spLocks noChangeShapeType="1"/>
            </p:cNvSpPr>
            <p:nvPr/>
          </p:nvSpPr>
          <p:spPr bwMode="auto">
            <a:xfrm flipH="1">
              <a:off x="2103" y="1601"/>
              <a:ext cx="986"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25" name="Line 63"/>
            <p:cNvSpPr>
              <a:spLocks noChangeShapeType="1"/>
            </p:cNvSpPr>
            <p:nvPr/>
          </p:nvSpPr>
          <p:spPr bwMode="auto">
            <a:xfrm flipH="1">
              <a:off x="2182" y="2620"/>
              <a:ext cx="828"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26" name="Line 64"/>
            <p:cNvSpPr>
              <a:spLocks noChangeShapeType="1"/>
            </p:cNvSpPr>
            <p:nvPr/>
          </p:nvSpPr>
          <p:spPr bwMode="auto">
            <a:xfrm flipH="1">
              <a:off x="1981" y="887"/>
              <a:ext cx="377"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27" name="Line 65"/>
            <p:cNvSpPr>
              <a:spLocks noChangeShapeType="1"/>
            </p:cNvSpPr>
            <p:nvPr/>
          </p:nvSpPr>
          <p:spPr bwMode="auto">
            <a:xfrm flipH="1">
              <a:off x="2830" y="887"/>
              <a:ext cx="381"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28" name="Line 66"/>
            <p:cNvSpPr>
              <a:spLocks noChangeShapeType="1"/>
            </p:cNvSpPr>
            <p:nvPr/>
          </p:nvSpPr>
          <p:spPr bwMode="auto">
            <a:xfrm>
              <a:off x="1981" y="726"/>
              <a:ext cx="1" cy="262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29" name="Line 67"/>
            <p:cNvSpPr>
              <a:spLocks noChangeShapeType="1"/>
            </p:cNvSpPr>
            <p:nvPr/>
          </p:nvSpPr>
          <p:spPr bwMode="auto">
            <a:xfrm>
              <a:off x="3211" y="726"/>
              <a:ext cx="1" cy="262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30" name="Line 68"/>
            <p:cNvSpPr>
              <a:spLocks noChangeShapeType="1"/>
            </p:cNvSpPr>
            <p:nvPr/>
          </p:nvSpPr>
          <p:spPr bwMode="auto">
            <a:xfrm>
              <a:off x="2531" y="2148"/>
              <a:ext cx="680"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31" name="Line 69"/>
            <p:cNvSpPr>
              <a:spLocks noChangeShapeType="1"/>
            </p:cNvSpPr>
            <p:nvPr/>
          </p:nvSpPr>
          <p:spPr bwMode="auto">
            <a:xfrm>
              <a:off x="1981" y="2073"/>
              <a:ext cx="676"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32" name="Line 70"/>
            <p:cNvSpPr>
              <a:spLocks noChangeShapeType="1"/>
            </p:cNvSpPr>
            <p:nvPr/>
          </p:nvSpPr>
          <p:spPr bwMode="auto">
            <a:xfrm>
              <a:off x="2440" y="1126"/>
              <a:ext cx="312"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33" name="Rectangle 71"/>
            <p:cNvSpPr>
              <a:spLocks noChangeArrowheads="1"/>
            </p:cNvSpPr>
            <p:nvPr/>
          </p:nvSpPr>
          <p:spPr bwMode="auto">
            <a:xfrm>
              <a:off x="2659" y="528"/>
              <a:ext cx="16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Arial" charset="0"/>
                </a:rPr>
                <a:t>EQ</a:t>
              </a:r>
              <a:endParaRPr lang="en-US" sz="2800" b="1" i="1">
                <a:latin typeface="Arial" charset="0"/>
              </a:endParaRPr>
            </a:p>
          </p:txBody>
        </p:sp>
        <p:sp>
          <p:nvSpPr>
            <p:cNvPr id="66634" name="Rectangle 72"/>
            <p:cNvSpPr>
              <a:spLocks noChangeArrowheads="1"/>
            </p:cNvSpPr>
            <p:nvPr/>
          </p:nvSpPr>
          <p:spPr bwMode="auto">
            <a:xfrm>
              <a:off x="2496" y="969"/>
              <a:ext cx="7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Arial" charset="0"/>
                </a:rPr>
                <a:t>V</a:t>
              </a:r>
              <a:endParaRPr lang="en-US" sz="2800" b="1" i="1">
                <a:latin typeface="Arial" charset="0"/>
              </a:endParaRPr>
            </a:p>
          </p:txBody>
        </p:sp>
        <p:sp>
          <p:nvSpPr>
            <p:cNvPr id="66635" name="Rectangle 73"/>
            <p:cNvSpPr>
              <a:spLocks noChangeArrowheads="1"/>
            </p:cNvSpPr>
            <p:nvPr/>
          </p:nvSpPr>
          <p:spPr bwMode="auto">
            <a:xfrm>
              <a:off x="2569" y="1016"/>
              <a:ext cx="12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a:r>
                <a:rPr lang="en-US" sz="1200" i="1">
                  <a:solidFill>
                    <a:srgbClr val="000000"/>
                  </a:solidFill>
                  <a:latin typeface="Arial" charset="0"/>
                </a:rPr>
                <a:t>DD</a:t>
              </a:r>
              <a:endParaRPr lang="en-US" sz="2800" b="1" i="1">
                <a:latin typeface="Arial" charset="0"/>
              </a:endParaRPr>
            </a:p>
          </p:txBody>
        </p:sp>
        <p:sp>
          <p:nvSpPr>
            <p:cNvPr id="66636" name="Rectangle 74"/>
            <p:cNvSpPr>
              <a:spLocks noChangeArrowheads="1"/>
            </p:cNvSpPr>
            <p:nvPr/>
          </p:nvSpPr>
          <p:spPr bwMode="auto">
            <a:xfrm>
              <a:off x="1778" y="754"/>
              <a:ext cx="13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Arial" charset="0"/>
                </a:rPr>
                <a:t>BL</a:t>
              </a:r>
              <a:endParaRPr lang="en-US" sz="2800" b="1" i="1">
                <a:latin typeface="Arial" charset="0"/>
              </a:endParaRPr>
            </a:p>
          </p:txBody>
        </p:sp>
        <p:sp>
          <p:nvSpPr>
            <p:cNvPr id="66637" name="Rectangle 75"/>
            <p:cNvSpPr>
              <a:spLocks noChangeArrowheads="1"/>
            </p:cNvSpPr>
            <p:nvPr/>
          </p:nvSpPr>
          <p:spPr bwMode="auto">
            <a:xfrm>
              <a:off x="3267" y="754"/>
              <a:ext cx="13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Arial" charset="0"/>
                </a:rPr>
                <a:t>BL</a:t>
              </a:r>
              <a:endParaRPr lang="en-US" sz="2800" b="1" i="1">
                <a:latin typeface="Arial" charset="0"/>
              </a:endParaRPr>
            </a:p>
          </p:txBody>
        </p:sp>
        <p:sp>
          <p:nvSpPr>
            <p:cNvPr id="66638" name="Line 76"/>
            <p:cNvSpPr>
              <a:spLocks noChangeShapeType="1"/>
            </p:cNvSpPr>
            <p:nvPr/>
          </p:nvSpPr>
          <p:spPr bwMode="auto">
            <a:xfrm>
              <a:off x="3268" y="761"/>
              <a:ext cx="138"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39" name="Rectangle 77"/>
            <p:cNvSpPr>
              <a:spLocks noChangeArrowheads="1"/>
            </p:cNvSpPr>
            <p:nvPr/>
          </p:nvSpPr>
          <p:spPr bwMode="auto">
            <a:xfrm>
              <a:off x="2078" y="1306"/>
              <a:ext cx="14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Arial" charset="0"/>
                </a:rPr>
                <a:t>SE</a:t>
              </a:r>
              <a:endParaRPr lang="en-US" sz="2800" b="1" i="1">
                <a:latin typeface="Arial" charset="0"/>
              </a:endParaRPr>
            </a:p>
          </p:txBody>
        </p:sp>
        <p:sp>
          <p:nvSpPr>
            <p:cNvPr id="66640" name="Line 78"/>
            <p:cNvSpPr>
              <a:spLocks noChangeShapeType="1"/>
            </p:cNvSpPr>
            <p:nvPr/>
          </p:nvSpPr>
          <p:spPr bwMode="auto">
            <a:xfrm>
              <a:off x="2078" y="1315"/>
              <a:ext cx="129" cy="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641" name="Rectangle 79"/>
            <p:cNvSpPr>
              <a:spLocks noChangeArrowheads="1"/>
            </p:cNvSpPr>
            <p:nvPr/>
          </p:nvSpPr>
          <p:spPr bwMode="auto">
            <a:xfrm>
              <a:off x="2078" y="2796"/>
              <a:ext cx="14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Arial" charset="0"/>
                </a:rPr>
                <a:t>SE</a:t>
              </a:r>
              <a:endParaRPr lang="en-US" sz="2800" b="1" i="1">
                <a:latin typeface="Arial" charset="0"/>
              </a:endParaRPr>
            </a:p>
          </p:txBody>
        </p:sp>
      </p:grpSp>
      <p:sp>
        <p:nvSpPr>
          <p:cNvPr id="66565" name="Rectangle 80"/>
          <p:cNvSpPr>
            <a:spLocks noChangeArrowheads="1"/>
          </p:cNvSpPr>
          <p:nvPr/>
        </p:nvSpPr>
        <p:spPr bwMode="auto">
          <a:xfrm>
            <a:off x="4500563" y="1557338"/>
            <a:ext cx="40243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000">
                <a:latin typeface="Arial" charset="0"/>
              </a:rPr>
              <a:t>Wird im Schaltpunkt initialisiert,</a:t>
            </a:r>
          </a:p>
          <a:p>
            <a:pPr algn="l"/>
            <a:r>
              <a:rPr lang="en-US" sz="2000">
                <a:latin typeface="Arial" charset="0"/>
              </a:rPr>
              <a:t>d.h der Zustand ist metastabil</a:t>
            </a:r>
          </a:p>
          <a:p>
            <a:pPr algn="l"/>
            <a:endParaRPr lang="en-US" sz="2000">
              <a:latin typeface="Arial" charset="0"/>
            </a:endParaRPr>
          </a:p>
          <a:p>
            <a:pPr algn="l"/>
            <a:r>
              <a:rPr lang="en-US" sz="2000">
                <a:latin typeface="Arial" charset="0"/>
              </a:rPr>
              <a:t>Schnelles Umkippen durch positive </a:t>
            </a:r>
          </a:p>
          <a:p>
            <a:pPr algn="l"/>
            <a:r>
              <a:rPr lang="en-US" sz="2000">
                <a:latin typeface="Arial" charset="0"/>
              </a:rPr>
              <a:t>Rückkopplung</a:t>
            </a:r>
          </a:p>
          <a:p>
            <a:pPr algn="l"/>
            <a:endParaRPr lang="en-US" sz="2000">
              <a:latin typeface="Arial" charset="0"/>
            </a:endParaRPr>
          </a:p>
          <a:p>
            <a:pPr algn="l"/>
            <a:r>
              <a:rPr lang="en-US" sz="2000">
                <a:latin typeface="Arial" charset="0"/>
              </a:rPr>
              <a:t>SE selektiert den Verstärker</a:t>
            </a:r>
            <a:endParaRPr lang="en-US" sz="2000" i="1">
              <a:latin typeface="Arial" charset="0"/>
            </a:endParaRPr>
          </a:p>
        </p:txBody>
      </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3769793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40" name="Group 3"/>
          <p:cNvGrpSpPr>
            <a:grpSpLocks/>
          </p:cNvGrpSpPr>
          <p:nvPr/>
        </p:nvGrpSpPr>
        <p:grpSpPr bwMode="auto">
          <a:xfrm>
            <a:off x="1327150" y="1055688"/>
            <a:ext cx="6629400" cy="5181600"/>
            <a:chOff x="576" y="672"/>
            <a:chExt cx="3840" cy="2976"/>
          </a:xfrm>
        </p:grpSpPr>
        <p:sp>
          <p:nvSpPr>
            <p:cNvPr id="65541" name="Rectangle 4"/>
            <p:cNvSpPr>
              <a:spLocks noChangeArrowheads="1"/>
            </p:cNvSpPr>
            <p:nvPr/>
          </p:nvSpPr>
          <p:spPr bwMode="auto">
            <a:xfrm>
              <a:off x="576" y="672"/>
              <a:ext cx="3840" cy="297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5542" name="AutoShape 5"/>
            <p:cNvSpPr>
              <a:spLocks noChangeAspect="1" noChangeArrowheads="1" noTextEdit="1"/>
            </p:cNvSpPr>
            <p:nvPr/>
          </p:nvSpPr>
          <p:spPr bwMode="auto">
            <a:xfrm>
              <a:off x="768" y="864"/>
              <a:ext cx="3456" cy="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5543" name="Rectangle 6"/>
            <p:cNvSpPr>
              <a:spLocks noChangeArrowheads="1"/>
            </p:cNvSpPr>
            <p:nvPr/>
          </p:nvSpPr>
          <p:spPr bwMode="auto">
            <a:xfrm>
              <a:off x="773" y="869"/>
              <a:ext cx="2457" cy="2606"/>
            </a:xfrm>
            <a:prstGeom prst="rect">
              <a:avLst/>
            </a:prstGeom>
            <a:noFill/>
            <a:ln>
              <a:noFill/>
            </a:ln>
            <a:extLst>
              <a:ext uri="{909E8E84-426E-40DD-AFC4-6F175D3DCCD1}">
                <a14:hiddenFill xmlns:a14="http://schemas.microsoft.com/office/drawing/2010/main">
                  <a:solidFill>
                    <a:srgbClr val="E5E5E5"/>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5544" name="Line 7"/>
            <p:cNvSpPr>
              <a:spLocks noChangeShapeType="1"/>
            </p:cNvSpPr>
            <p:nvPr/>
          </p:nvSpPr>
          <p:spPr bwMode="auto">
            <a:xfrm>
              <a:off x="2054" y="3274"/>
              <a:ext cx="1" cy="48"/>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45" name="Line 8"/>
            <p:cNvSpPr>
              <a:spLocks noChangeShapeType="1"/>
            </p:cNvSpPr>
            <p:nvPr/>
          </p:nvSpPr>
          <p:spPr bwMode="auto">
            <a:xfrm flipH="1">
              <a:off x="1944" y="3322"/>
              <a:ext cx="221"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46" name="Line 9"/>
            <p:cNvSpPr>
              <a:spLocks noChangeShapeType="1"/>
            </p:cNvSpPr>
            <p:nvPr/>
          </p:nvSpPr>
          <p:spPr bwMode="auto">
            <a:xfrm flipH="1">
              <a:off x="1987" y="3365"/>
              <a:ext cx="139"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47" name="Line 10"/>
            <p:cNvSpPr>
              <a:spLocks noChangeShapeType="1"/>
            </p:cNvSpPr>
            <p:nvPr/>
          </p:nvSpPr>
          <p:spPr bwMode="auto">
            <a:xfrm flipH="1">
              <a:off x="2021" y="3413"/>
              <a:ext cx="67"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48" name="Line 11"/>
            <p:cNvSpPr>
              <a:spLocks noChangeShapeType="1"/>
            </p:cNvSpPr>
            <p:nvPr/>
          </p:nvSpPr>
          <p:spPr bwMode="auto">
            <a:xfrm>
              <a:off x="3888" y="2554"/>
              <a:ext cx="1" cy="43"/>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49" name="Line 12"/>
            <p:cNvSpPr>
              <a:spLocks noChangeShapeType="1"/>
            </p:cNvSpPr>
            <p:nvPr/>
          </p:nvSpPr>
          <p:spPr bwMode="auto">
            <a:xfrm flipH="1">
              <a:off x="3782" y="2597"/>
              <a:ext cx="216"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0" name="Line 13"/>
            <p:cNvSpPr>
              <a:spLocks noChangeShapeType="1"/>
            </p:cNvSpPr>
            <p:nvPr/>
          </p:nvSpPr>
          <p:spPr bwMode="auto">
            <a:xfrm flipH="1">
              <a:off x="3821" y="2645"/>
              <a:ext cx="139"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1" name="Line 14"/>
            <p:cNvSpPr>
              <a:spLocks noChangeShapeType="1"/>
            </p:cNvSpPr>
            <p:nvPr/>
          </p:nvSpPr>
          <p:spPr bwMode="auto">
            <a:xfrm flipH="1">
              <a:off x="3859" y="2688"/>
              <a:ext cx="62"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2" name="Line 15"/>
            <p:cNvSpPr>
              <a:spLocks noChangeShapeType="1"/>
            </p:cNvSpPr>
            <p:nvPr/>
          </p:nvSpPr>
          <p:spPr bwMode="auto">
            <a:xfrm>
              <a:off x="1517" y="2914"/>
              <a:ext cx="220"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3" name="Freeform 16"/>
            <p:cNvSpPr>
              <a:spLocks/>
            </p:cNvSpPr>
            <p:nvPr/>
          </p:nvSpPr>
          <p:spPr bwMode="auto">
            <a:xfrm>
              <a:off x="1843" y="3111"/>
              <a:ext cx="211" cy="163"/>
            </a:xfrm>
            <a:custGeom>
              <a:avLst/>
              <a:gdLst>
                <a:gd name="T0" fmla="*/ 0 w 211"/>
                <a:gd name="T1" fmla="*/ 0 h 163"/>
                <a:gd name="T2" fmla="*/ 211 w 211"/>
                <a:gd name="T3" fmla="*/ 0 h 163"/>
                <a:gd name="T4" fmla="*/ 211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0" y="0"/>
                  </a:moveTo>
                  <a:lnTo>
                    <a:pt x="211" y="0"/>
                  </a:lnTo>
                  <a:lnTo>
                    <a:pt x="211"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54" name="Freeform 17"/>
            <p:cNvSpPr>
              <a:spLocks/>
            </p:cNvSpPr>
            <p:nvPr/>
          </p:nvSpPr>
          <p:spPr bwMode="auto">
            <a:xfrm>
              <a:off x="1843" y="2554"/>
              <a:ext cx="211" cy="163"/>
            </a:xfrm>
            <a:custGeom>
              <a:avLst/>
              <a:gdLst>
                <a:gd name="T0" fmla="*/ 211 w 211"/>
                <a:gd name="T1" fmla="*/ 0 h 163"/>
                <a:gd name="T2" fmla="*/ 211 w 211"/>
                <a:gd name="T3" fmla="*/ 163 h 163"/>
                <a:gd name="T4" fmla="*/ 0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211" y="0"/>
                  </a:moveTo>
                  <a:lnTo>
                    <a:pt x="211" y="163"/>
                  </a:lnTo>
                  <a:lnTo>
                    <a:pt x="0"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55" name="Line 18"/>
            <p:cNvSpPr>
              <a:spLocks noChangeShapeType="1"/>
            </p:cNvSpPr>
            <p:nvPr/>
          </p:nvSpPr>
          <p:spPr bwMode="auto">
            <a:xfrm>
              <a:off x="1843" y="265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6" name="Line 19"/>
            <p:cNvSpPr>
              <a:spLocks noChangeShapeType="1"/>
            </p:cNvSpPr>
            <p:nvPr/>
          </p:nvSpPr>
          <p:spPr bwMode="auto">
            <a:xfrm>
              <a:off x="1737" y="2784"/>
              <a:ext cx="1" cy="259"/>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7" name="Line 20"/>
            <p:cNvSpPr>
              <a:spLocks noChangeShapeType="1"/>
            </p:cNvSpPr>
            <p:nvPr/>
          </p:nvSpPr>
          <p:spPr bwMode="auto">
            <a:xfrm>
              <a:off x="1065" y="2194"/>
              <a:ext cx="216"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58" name="Freeform 21"/>
            <p:cNvSpPr>
              <a:spLocks/>
            </p:cNvSpPr>
            <p:nvPr/>
          </p:nvSpPr>
          <p:spPr bwMode="auto">
            <a:xfrm>
              <a:off x="1387" y="2391"/>
              <a:ext cx="211" cy="163"/>
            </a:xfrm>
            <a:custGeom>
              <a:avLst/>
              <a:gdLst>
                <a:gd name="T0" fmla="*/ 0 w 211"/>
                <a:gd name="T1" fmla="*/ 0 h 163"/>
                <a:gd name="T2" fmla="*/ 211 w 211"/>
                <a:gd name="T3" fmla="*/ 0 h 163"/>
                <a:gd name="T4" fmla="*/ 211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0" y="0"/>
                  </a:moveTo>
                  <a:lnTo>
                    <a:pt x="211" y="0"/>
                  </a:lnTo>
                  <a:lnTo>
                    <a:pt x="211"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59" name="Freeform 22"/>
            <p:cNvSpPr>
              <a:spLocks/>
            </p:cNvSpPr>
            <p:nvPr/>
          </p:nvSpPr>
          <p:spPr bwMode="auto">
            <a:xfrm>
              <a:off x="1387" y="1834"/>
              <a:ext cx="211" cy="163"/>
            </a:xfrm>
            <a:custGeom>
              <a:avLst/>
              <a:gdLst>
                <a:gd name="T0" fmla="*/ 211 w 211"/>
                <a:gd name="T1" fmla="*/ 0 h 163"/>
                <a:gd name="T2" fmla="*/ 211 w 211"/>
                <a:gd name="T3" fmla="*/ 163 h 163"/>
                <a:gd name="T4" fmla="*/ 0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211" y="0"/>
                  </a:moveTo>
                  <a:lnTo>
                    <a:pt x="211" y="163"/>
                  </a:lnTo>
                  <a:lnTo>
                    <a:pt x="0"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60" name="Line 23"/>
            <p:cNvSpPr>
              <a:spLocks noChangeShapeType="1"/>
            </p:cNvSpPr>
            <p:nvPr/>
          </p:nvSpPr>
          <p:spPr bwMode="auto">
            <a:xfrm>
              <a:off x="1387" y="193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61" name="Line 24"/>
            <p:cNvSpPr>
              <a:spLocks noChangeShapeType="1"/>
            </p:cNvSpPr>
            <p:nvPr/>
          </p:nvSpPr>
          <p:spPr bwMode="auto">
            <a:xfrm>
              <a:off x="1286" y="2064"/>
              <a:ext cx="1" cy="259"/>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62" name="Line 25"/>
            <p:cNvSpPr>
              <a:spLocks noChangeShapeType="1"/>
            </p:cNvSpPr>
            <p:nvPr/>
          </p:nvSpPr>
          <p:spPr bwMode="auto">
            <a:xfrm flipH="1">
              <a:off x="1958" y="1474"/>
              <a:ext cx="197"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63" name="Freeform 26"/>
            <p:cNvSpPr>
              <a:spLocks/>
            </p:cNvSpPr>
            <p:nvPr/>
          </p:nvSpPr>
          <p:spPr bwMode="auto">
            <a:xfrm>
              <a:off x="1598" y="1671"/>
              <a:ext cx="211" cy="163"/>
            </a:xfrm>
            <a:custGeom>
              <a:avLst/>
              <a:gdLst>
                <a:gd name="T0" fmla="*/ 211 w 211"/>
                <a:gd name="T1" fmla="*/ 0 h 163"/>
                <a:gd name="T2" fmla="*/ 0 w 211"/>
                <a:gd name="T3" fmla="*/ 0 h 163"/>
                <a:gd name="T4" fmla="*/ 0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211" y="0"/>
                  </a:moveTo>
                  <a:lnTo>
                    <a:pt x="0" y="0"/>
                  </a:lnTo>
                  <a:lnTo>
                    <a:pt x="0"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64" name="Freeform 27"/>
            <p:cNvSpPr>
              <a:spLocks/>
            </p:cNvSpPr>
            <p:nvPr/>
          </p:nvSpPr>
          <p:spPr bwMode="auto">
            <a:xfrm>
              <a:off x="1598" y="1114"/>
              <a:ext cx="211" cy="163"/>
            </a:xfrm>
            <a:custGeom>
              <a:avLst/>
              <a:gdLst>
                <a:gd name="T0" fmla="*/ 0 w 211"/>
                <a:gd name="T1" fmla="*/ 0 h 163"/>
                <a:gd name="T2" fmla="*/ 0 w 211"/>
                <a:gd name="T3" fmla="*/ 163 h 163"/>
                <a:gd name="T4" fmla="*/ 211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0" y="0"/>
                  </a:moveTo>
                  <a:lnTo>
                    <a:pt x="0" y="163"/>
                  </a:lnTo>
                  <a:lnTo>
                    <a:pt x="211"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65" name="Line 28"/>
            <p:cNvSpPr>
              <a:spLocks noChangeShapeType="1"/>
            </p:cNvSpPr>
            <p:nvPr/>
          </p:nvSpPr>
          <p:spPr bwMode="auto">
            <a:xfrm>
              <a:off x="1809" y="121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66" name="Line 29"/>
            <p:cNvSpPr>
              <a:spLocks noChangeShapeType="1"/>
            </p:cNvSpPr>
            <p:nvPr/>
          </p:nvSpPr>
          <p:spPr bwMode="auto">
            <a:xfrm>
              <a:off x="1891" y="1344"/>
              <a:ext cx="1" cy="259"/>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67" name="Freeform 30"/>
            <p:cNvSpPr>
              <a:spLocks/>
            </p:cNvSpPr>
            <p:nvPr/>
          </p:nvSpPr>
          <p:spPr bwMode="auto">
            <a:xfrm>
              <a:off x="2294" y="1671"/>
              <a:ext cx="211" cy="163"/>
            </a:xfrm>
            <a:custGeom>
              <a:avLst/>
              <a:gdLst>
                <a:gd name="T0" fmla="*/ 0 w 211"/>
                <a:gd name="T1" fmla="*/ 0 h 163"/>
                <a:gd name="T2" fmla="*/ 211 w 211"/>
                <a:gd name="T3" fmla="*/ 0 h 163"/>
                <a:gd name="T4" fmla="*/ 211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0" y="0"/>
                  </a:moveTo>
                  <a:lnTo>
                    <a:pt x="211" y="0"/>
                  </a:lnTo>
                  <a:lnTo>
                    <a:pt x="211"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68" name="Freeform 31"/>
            <p:cNvSpPr>
              <a:spLocks/>
            </p:cNvSpPr>
            <p:nvPr/>
          </p:nvSpPr>
          <p:spPr bwMode="auto">
            <a:xfrm>
              <a:off x="2294" y="1114"/>
              <a:ext cx="211" cy="163"/>
            </a:xfrm>
            <a:custGeom>
              <a:avLst/>
              <a:gdLst>
                <a:gd name="T0" fmla="*/ 211 w 211"/>
                <a:gd name="T1" fmla="*/ 0 h 163"/>
                <a:gd name="T2" fmla="*/ 211 w 211"/>
                <a:gd name="T3" fmla="*/ 163 h 163"/>
                <a:gd name="T4" fmla="*/ 0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211" y="0"/>
                  </a:moveTo>
                  <a:lnTo>
                    <a:pt x="211" y="163"/>
                  </a:lnTo>
                  <a:lnTo>
                    <a:pt x="0"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69" name="Line 32"/>
            <p:cNvSpPr>
              <a:spLocks noChangeShapeType="1"/>
            </p:cNvSpPr>
            <p:nvPr/>
          </p:nvSpPr>
          <p:spPr bwMode="auto">
            <a:xfrm>
              <a:off x="2294" y="121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70" name="Line 33"/>
            <p:cNvSpPr>
              <a:spLocks noChangeShapeType="1"/>
            </p:cNvSpPr>
            <p:nvPr/>
          </p:nvSpPr>
          <p:spPr bwMode="auto">
            <a:xfrm>
              <a:off x="2213" y="1344"/>
              <a:ext cx="1" cy="259"/>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71" name="Line 34"/>
            <p:cNvSpPr>
              <a:spLocks noChangeShapeType="1"/>
            </p:cNvSpPr>
            <p:nvPr/>
          </p:nvSpPr>
          <p:spPr bwMode="auto">
            <a:xfrm flipH="1">
              <a:off x="2822" y="2194"/>
              <a:ext cx="149"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72" name="Freeform 35"/>
            <p:cNvSpPr>
              <a:spLocks/>
            </p:cNvSpPr>
            <p:nvPr/>
          </p:nvSpPr>
          <p:spPr bwMode="auto">
            <a:xfrm>
              <a:off x="2505" y="2391"/>
              <a:ext cx="212" cy="163"/>
            </a:xfrm>
            <a:custGeom>
              <a:avLst/>
              <a:gdLst>
                <a:gd name="T0" fmla="*/ 212 w 212"/>
                <a:gd name="T1" fmla="*/ 0 h 163"/>
                <a:gd name="T2" fmla="*/ 0 w 212"/>
                <a:gd name="T3" fmla="*/ 0 h 163"/>
                <a:gd name="T4" fmla="*/ 0 w 212"/>
                <a:gd name="T5" fmla="*/ 163 h 163"/>
                <a:gd name="T6" fmla="*/ 0 60000 65536"/>
                <a:gd name="T7" fmla="*/ 0 60000 65536"/>
                <a:gd name="T8" fmla="*/ 0 60000 65536"/>
              </a:gdLst>
              <a:ahLst/>
              <a:cxnLst>
                <a:cxn ang="T6">
                  <a:pos x="T0" y="T1"/>
                </a:cxn>
                <a:cxn ang="T7">
                  <a:pos x="T2" y="T3"/>
                </a:cxn>
                <a:cxn ang="T8">
                  <a:pos x="T4" y="T5"/>
                </a:cxn>
              </a:cxnLst>
              <a:rect l="0" t="0" r="r" b="b"/>
              <a:pathLst>
                <a:path w="212" h="163">
                  <a:moveTo>
                    <a:pt x="212" y="0"/>
                  </a:moveTo>
                  <a:lnTo>
                    <a:pt x="0" y="0"/>
                  </a:lnTo>
                  <a:lnTo>
                    <a:pt x="0"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73" name="Freeform 36"/>
            <p:cNvSpPr>
              <a:spLocks/>
            </p:cNvSpPr>
            <p:nvPr/>
          </p:nvSpPr>
          <p:spPr bwMode="auto">
            <a:xfrm>
              <a:off x="2505" y="1834"/>
              <a:ext cx="212" cy="163"/>
            </a:xfrm>
            <a:custGeom>
              <a:avLst/>
              <a:gdLst>
                <a:gd name="T0" fmla="*/ 0 w 212"/>
                <a:gd name="T1" fmla="*/ 0 h 163"/>
                <a:gd name="T2" fmla="*/ 0 w 212"/>
                <a:gd name="T3" fmla="*/ 163 h 163"/>
                <a:gd name="T4" fmla="*/ 212 w 212"/>
                <a:gd name="T5" fmla="*/ 163 h 163"/>
                <a:gd name="T6" fmla="*/ 0 60000 65536"/>
                <a:gd name="T7" fmla="*/ 0 60000 65536"/>
                <a:gd name="T8" fmla="*/ 0 60000 65536"/>
              </a:gdLst>
              <a:ahLst/>
              <a:cxnLst>
                <a:cxn ang="T6">
                  <a:pos x="T0" y="T1"/>
                </a:cxn>
                <a:cxn ang="T7">
                  <a:pos x="T2" y="T3"/>
                </a:cxn>
                <a:cxn ang="T8">
                  <a:pos x="T4" y="T5"/>
                </a:cxn>
              </a:cxnLst>
              <a:rect l="0" t="0" r="r" b="b"/>
              <a:pathLst>
                <a:path w="212" h="163">
                  <a:moveTo>
                    <a:pt x="0" y="0"/>
                  </a:moveTo>
                  <a:lnTo>
                    <a:pt x="0" y="163"/>
                  </a:lnTo>
                  <a:lnTo>
                    <a:pt x="212"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74" name="Line 37"/>
            <p:cNvSpPr>
              <a:spLocks noChangeShapeType="1"/>
            </p:cNvSpPr>
            <p:nvPr/>
          </p:nvSpPr>
          <p:spPr bwMode="auto">
            <a:xfrm>
              <a:off x="2717" y="193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75" name="Line 38"/>
            <p:cNvSpPr>
              <a:spLocks noChangeShapeType="1"/>
            </p:cNvSpPr>
            <p:nvPr/>
          </p:nvSpPr>
          <p:spPr bwMode="auto">
            <a:xfrm>
              <a:off x="2817" y="2064"/>
              <a:ext cx="1" cy="259"/>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76" name="Line 39"/>
            <p:cNvSpPr>
              <a:spLocks noChangeShapeType="1"/>
            </p:cNvSpPr>
            <p:nvPr/>
          </p:nvSpPr>
          <p:spPr bwMode="auto">
            <a:xfrm>
              <a:off x="1598" y="2554"/>
              <a:ext cx="907"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77" name="Oval 40"/>
            <p:cNvSpPr>
              <a:spLocks noChangeArrowheads="1"/>
            </p:cNvSpPr>
            <p:nvPr/>
          </p:nvSpPr>
          <p:spPr bwMode="auto">
            <a:xfrm>
              <a:off x="1569" y="1805"/>
              <a:ext cx="58" cy="58"/>
            </a:xfrm>
            <a:prstGeom prst="ellipse">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78" name="Oval 41"/>
            <p:cNvSpPr>
              <a:spLocks noChangeArrowheads="1"/>
            </p:cNvSpPr>
            <p:nvPr/>
          </p:nvSpPr>
          <p:spPr bwMode="auto">
            <a:xfrm>
              <a:off x="2477" y="1805"/>
              <a:ext cx="57" cy="58"/>
            </a:xfrm>
            <a:prstGeom prst="ellipse">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79" name="Oval 42"/>
            <p:cNvSpPr>
              <a:spLocks noChangeArrowheads="1"/>
            </p:cNvSpPr>
            <p:nvPr/>
          </p:nvSpPr>
          <p:spPr bwMode="auto">
            <a:xfrm>
              <a:off x="1891" y="1440"/>
              <a:ext cx="67" cy="67"/>
            </a:xfrm>
            <a:prstGeom prst="ellipse">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80" name="Oval 43"/>
            <p:cNvSpPr>
              <a:spLocks noChangeArrowheads="1"/>
            </p:cNvSpPr>
            <p:nvPr/>
          </p:nvSpPr>
          <p:spPr bwMode="auto">
            <a:xfrm>
              <a:off x="2016" y="1445"/>
              <a:ext cx="57" cy="58"/>
            </a:xfrm>
            <a:prstGeom prst="ellipse">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81" name="Oval 44"/>
            <p:cNvSpPr>
              <a:spLocks noChangeArrowheads="1"/>
            </p:cNvSpPr>
            <p:nvPr/>
          </p:nvSpPr>
          <p:spPr bwMode="auto">
            <a:xfrm>
              <a:off x="2145" y="1440"/>
              <a:ext cx="68" cy="67"/>
            </a:xfrm>
            <a:prstGeom prst="ellipse">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82" name="Line 45"/>
            <p:cNvSpPr>
              <a:spLocks noChangeShapeType="1"/>
            </p:cNvSpPr>
            <p:nvPr/>
          </p:nvSpPr>
          <p:spPr bwMode="auto">
            <a:xfrm flipH="1">
              <a:off x="3365" y="1474"/>
              <a:ext cx="163"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83" name="Freeform 46"/>
            <p:cNvSpPr>
              <a:spLocks/>
            </p:cNvSpPr>
            <p:nvPr/>
          </p:nvSpPr>
          <p:spPr bwMode="auto">
            <a:xfrm>
              <a:off x="3677" y="1671"/>
              <a:ext cx="211" cy="163"/>
            </a:xfrm>
            <a:custGeom>
              <a:avLst/>
              <a:gdLst>
                <a:gd name="T0" fmla="*/ 0 w 211"/>
                <a:gd name="T1" fmla="*/ 0 h 163"/>
                <a:gd name="T2" fmla="*/ 211 w 211"/>
                <a:gd name="T3" fmla="*/ 0 h 163"/>
                <a:gd name="T4" fmla="*/ 211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0" y="0"/>
                  </a:moveTo>
                  <a:lnTo>
                    <a:pt x="211" y="0"/>
                  </a:lnTo>
                  <a:lnTo>
                    <a:pt x="211"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84" name="Freeform 47"/>
            <p:cNvSpPr>
              <a:spLocks/>
            </p:cNvSpPr>
            <p:nvPr/>
          </p:nvSpPr>
          <p:spPr bwMode="auto">
            <a:xfrm>
              <a:off x="3677" y="1114"/>
              <a:ext cx="211" cy="163"/>
            </a:xfrm>
            <a:custGeom>
              <a:avLst/>
              <a:gdLst>
                <a:gd name="T0" fmla="*/ 211 w 211"/>
                <a:gd name="T1" fmla="*/ 0 h 163"/>
                <a:gd name="T2" fmla="*/ 211 w 211"/>
                <a:gd name="T3" fmla="*/ 163 h 163"/>
                <a:gd name="T4" fmla="*/ 0 w 211"/>
                <a:gd name="T5" fmla="*/ 163 h 163"/>
                <a:gd name="T6" fmla="*/ 0 60000 65536"/>
                <a:gd name="T7" fmla="*/ 0 60000 65536"/>
                <a:gd name="T8" fmla="*/ 0 60000 65536"/>
              </a:gdLst>
              <a:ahLst/>
              <a:cxnLst>
                <a:cxn ang="T6">
                  <a:pos x="T0" y="T1"/>
                </a:cxn>
                <a:cxn ang="T7">
                  <a:pos x="T2" y="T3"/>
                </a:cxn>
                <a:cxn ang="T8">
                  <a:pos x="T4" y="T5"/>
                </a:cxn>
              </a:cxnLst>
              <a:rect l="0" t="0" r="r" b="b"/>
              <a:pathLst>
                <a:path w="211" h="163">
                  <a:moveTo>
                    <a:pt x="211" y="0"/>
                  </a:moveTo>
                  <a:lnTo>
                    <a:pt x="211" y="163"/>
                  </a:lnTo>
                  <a:lnTo>
                    <a:pt x="0" y="163"/>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85" name="Line 48"/>
            <p:cNvSpPr>
              <a:spLocks noChangeShapeType="1"/>
            </p:cNvSpPr>
            <p:nvPr/>
          </p:nvSpPr>
          <p:spPr bwMode="auto">
            <a:xfrm>
              <a:off x="3677" y="121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86" name="Line 49"/>
            <p:cNvSpPr>
              <a:spLocks noChangeShapeType="1"/>
            </p:cNvSpPr>
            <p:nvPr/>
          </p:nvSpPr>
          <p:spPr bwMode="auto">
            <a:xfrm>
              <a:off x="3595" y="1344"/>
              <a:ext cx="1" cy="259"/>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87" name="Line 50"/>
            <p:cNvSpPr>
              <a:spLocks noChangeShapeType="1"/>
            </p:cNvSpPr>
            <p:nvPr/>
          </p:nvSpPr>
          <p:spPr bwMode="auto">
            <a:xfrm flipH="1">
              <a:off x="3365" y="2194"/>
              <a:ext cx="211"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88" name="Freeform 51"/>
            <p:cNvSpPr>
              <a:spLocks/>
            </p:cNvSpPr>
            <p:nvPr/>
          </p:nvSpPr>
          <p:spPr bwMode="auto">
            <a:xfrm>
              <a:off x="3677" y="1834"/>
              <a:ext cx="211" cy="163"/>
            </a:xfrm>
            <a:custGeom>
              <a:avLst/>
              <a:gdLst>
                <a:gd name="T0" fmla="*/ 0 w 211"/>
                <a:gd name="T1" fmla="*/ 163 h 163"/>
                <a:gd name="T2" fmla="*/ 211 w 211"/>
                <a:gd name="T3" fmla="*/ 163 h 163"/>
                <a:gd name="T4" fmla="*/ 211 w 211"/>
                <a:gd name="T5" fmla="*/ 0 h 163"/>
                <a:gd name="T6" fmla="*/ 0 60000 65536"/>
                <a:gd name="T7" fmla="*/ 0 60000 65536"/>
                <a:gd name="T8" fmla="*/ 0 60000 65536"/>
              </a:gdLst>
              <a:ahLst/>
              <a:cxnLst>
                <a:cxn ang="T6">
                  <a:pos x="T0" y="T1"/>
                </a:cxn>
                <a:cxn ang="T7">
                  <a:pos x="T2" y="T3"/>
                </a:cxn>
                <a:cxn ang="T8">
                  <a:pos x="T4" y="T5"/>
                </a:cxn>
              </a:cxnLst>
              <a:rect l="0" t="0" r="r" b="b"/>
              <a:pathLst>
                <a:path w="211" h="163">
                  <a:moveTo>
                    <a:pt x="0" y="163"/>
                  </a:moveTo>
                  <a:lnTo>
                    <a:pt x="211" y="163"/>
                  </a:lnTo>
                  <a:lnTo>
                    <a:pt x="211" y="0"/>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89" name="Freeform 52"/>
            <p:cNvSpPr>
              <a:spLocks/>
            </p:cNvSpPr>
            <p:nvPr/>
          </p:nvSpPr>
          <p:spPr bwMode="auto">
            <a:xfrm>
              <a:off x="3677" y="2391"/>
              <a:ext cx="211" cy="163"/>
            </a:xfrm>
            <a:custGeom>
              <a:avLst/>
              <a:gdLst>
                <a:gd name="T0" fmla="*/ 211 w 211"/>
                <a:gd name="T1" fmla="*/ 163 h 163"/>
                <a:gd name="T2" fmla="*/ 211 w 211"/>
                <a:gd name="T3" fmla="*/ 0 h 163"/>
                <a:gd name="T4" fmla="*/ 0 w 211"/>
                <a:gd name="T5" fmla="*/ 0 h 163"/>
                <a:gd name="T6" fmla="*/ 0 60000 65536"/>
                <a:gd name="T7" fmla="*/ 0 60000 65536"/>
                <a:gd name="T8" fmla="*/ 0 60000 65536"/>
              </a:gdLst>
              <a:ahLst/>
              <a:cxnLst>
                <a:cxn ang="T6">
                  <a:pos x="T0" y="T1"/>
                </a:cxn>
                <a:cxn ang="T7">
                  <a:pos x="T2" y="T3"/>
                </a:cxn>
                <a:cxn ang="T8">
                  <a:pos x="T4" y="T5"/>
                </a:cxn>
              </a:cxnLst>
              <a:rect l="0" t="0" r="r" b="b"/>
              <a:pathLst>
                <a:path w="211" h="163">
                  <a:moveTo>
                    <a:pt x="211" y="163"/>
                  </a:moveTo>
                  <a:lnTo>
                    <a:pt x="211" y="0"/>
                  </a:lnTo>
                  <a:lnTo>
                    <a:pt x="0" y="0"/>
                  </a:lnTo>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90" name="Line 53"/>
            <p:cNvSpPr>
              <a:spLocks noChangeShapeType="1"/>
            </p:cNvSpPr>
            <p:nvPr/>
          </p:nvSpPr>
          <p:spPr bwMode="auto">
            <a:xfrm flipV="1">
              <a:off x="3677" y="1935"/>
              <a:ext cx="1" cy="513"/>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91" name="Line 54"/>
            <p:cNvSpPr>
              <a:spLocks noChangeShapeType="1"/>
            </p:cNvSpPr>
            <p:nvPr/>
          </p:nvSpPr>
          <p:spPr bwMode="auto">
            <a:xfrm flipV="1">
              <a:off x="3576" y="2059"/>
              <a:ext cx="1" cy="260"/>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92" name="Oval 55"/>
            <p:cNvSpPr>
              <a:spLocks noChangeArrowheads="1"/>
            </p:cNvSpPr>
            <p:nvPr/>
          </p:nvSpPr>
          <p:spPr bwMode="auto">
            <a:xfrm>
              <a:off x="3336" y="1805"/>
              <a:ext cx="57" cy="58"/>
            </a:xfrm>
            <a:prstGeom prst="ellipse">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93" name="Oval 56"/>
            <p:cNvSpPr>
              <a:spLocks noChangeArrowheads="1"/>
            </p:cNvSpPr>
            <p:nvPr/>
          </p:nvSpPr>
          <p:spPr bwMode="auto">
            <a:xfrm>
              <a:off x="3859" y="1805"/>
              <a:ext cx="58" cy="58"/>
            </a:xfrm>
            <a:prstGeom prst="ellipse">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594" name="Oval 57"/>
            <p:cNvSpPr>
              <a:spLocks noChangeArrowheads="1"/>
            </p:cNvSpPr>
            <p:nvPr/>
          </p:nvSpPr>
          <p:spPr bwMode="auto">
            <a:xfrm>
              <a:off x="3528" y="1440"/>
              <a:ext cx="67" cy="67"/>
            </a:xfrm>
            <a:prstGeom prst="ellipse">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95" name="Freeform 58"/>
            <p:cNvSpPr>
              <a:spLocks/>
            </p:cNvSpPr>
            <p:nvPr/>
          </p:nvSpPr>
          <p:spPr bwMode="auto">
            <a:xfrm>
              <a:off x="1598" y="1474"/>
              <a:ext cx="447" cy="360"/>
            </a:xfrm>
            <a:custGeom>
              <a:avLst/>
              <a:gdLst>
                <a:gd name="T0" fmla="*/ 0 w 447"/>
                <a:gd name="T1" fmla="*/ 360 h 360"/>
                <a:gd name="T2" fmla="*/ 447 w 447"/>
                <a:gd name="T3" fmla="*/ 360 h 360"/>
                <a:gd name="T4" fmla="*/ 447 w 447"/>
                <a:gd name="T5" fmla="*/ 0 h 360"/>
                <a:gd name="T6" fmla="*/ 0 60000 65536"/>
                <a:gd name="T7" fmla="*/ 0 60000 65536"/>
                <a:gd name="T8" fmla="*/ 0 60000 65536"/>
              </a:gdLst>
              <a:ahLst/>
              <a:cxnLst>
                <a:cxn ang="T6">
                  <a:pos x="T0" y="T1"/>
                </a:cxn>
                <a:cxn ang="T7">
                  <a:pos x="T2" y="T3"/>
                </a:cxn>
                <a:cxn ang="T8">
                  <a:pos x="T4" y="T5"/>
                </a:cxn>
              </a:cxnLst>
              <a:rect l="0" t="0" r="r" b="b"/>
              <a:pathLst>
                <a:path w="447" h="360">
                  <a:moveTo>
                    <a:pt x="0" y="360"/>
                  </a:moveTo>
                  <a:lnTo>
                    <a:pt x="447" y="360"/>
                  </a:lnTo>
                  <a:lnTo>
                    <a:pt x="447" y="0"/>
                  </a:lnTo>
                </a:path>
              </a:pathLst>
            </a:custGeom>
            <a:noFill/>
            <a:ln w="142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65596" name="Line 59"/>
            <p:cNvSpPr>
              <a:spLocks noChangeShapeType="1"/>
            </p:cNvSpPr>
            <p:nvPr/>
          </p:nvSpPr>
          <p:spPr bwMode="auto">
            <a:xfrm>
              <a:off x="1478" y="1114"/>
              <a:ext cx="1152"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97" name="Line 60"/>
            <p:cNvSpPr>
              <a:spLocks noChangeShapeType="1"/>
            </p:cNvSpPr>
            <p:nvPr/>
          </p:nvSpPr>
          <p:spPr bwMode="auto">
            <a:xfrm>
              <a:off x="3734" y="1114"/>
              <a:ext cx="307" cy="1"/>
            </a:xfrm>
            <a:prstGeom prst="line">
              <a:avLst/>
            </a:prstGeom>
            <a:noFill/>
            <a:ln w="222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98" name="Line 61"/>
            <p:cNvSpPr>
              <a:spLocks noChangeShapeType="1"/>
            </p:cNvSpPr>
            <p:nvPr/>
          </p:nvSpPr>
          <p:spPr bwMode="auto">
            <a:xfrm>
              <a:off x="2505" y="1834"/>
              <a:ext cx="860"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599" name="Line 62"/>
            <p:cNvSpPr>
              <a:spLocks noChangeShapeType="1"/>
            </p:cNvSpPr>
            <p:nvPr/>
          </p:nvSpPr>
          <p:spPr bwMode="auto">
            <a:xfrm>
              <a:off x="3888" y="1834"/>
              <a:ext cx="259"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600" name="Line 63"/>
            <p:cNvSpPr>
              <a:spLocks noChangeShapeType="1"/>
            </p:cNvSpPr>
            <p:nvPr/>
          </p:nvSpPr>
          <p:spPr bwMode="auto">
            <a:xfrm>
              <a:off x="3365" y="1474"/>
              <a:ext cx="1" cy="720"/>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601" name="Rectangle 64"/>
            <p:cNvSpPr>
              <a:spLocks noChangeArrowheads="1"/>
            </p:cNvSpPr>
            <p:nvPr/>
          </p:nvSpPr>
          <p:spPr bwMode="auto">
            <a:xfrm>
              <a:off x="2352" y="1372"/>
              <a:ext cx="11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M</a:t>
              </a:r>
              <a:endParaRPr lang="en-US" b="1" i="1">
                <a:latin typeface="Arial" charset="0"/>
              </a:endParaRPr>
            </a:p>
          </p:txBody>
        </p:sp>
        <p:sp>
          <p:nvSpPr>
            <p:cNvPr id="65602" name="Rectangle 65"/>
            <p:cNvSpPr>
              <a:spLocks noChangeArrowheads="1"/>
            </p:cNvSpPr>
            <p:nvPr/>
          </p:nvSpPr>
          <p:spPr bwMode="auto">
            <a:xfrm>
              <a:off x="2497" y="1448"/>
              <a:ext cx="5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Times Ten Roman" pitchFamily="18" charset="0"/>
                </a:rPr>
                <a:t>4</a:t>
              </a:r>
              <a:endParaRPr lang="en-US" b="1" i="1">
                <a:latin typeface="Arial" charset="0"/>
              </a:endParaRPr>
            </a:p>
          </p:txBody>
        </p:sp>
        <p:sp>
          <p:nvSpPr>
            <p:cNvPr id="65603" name="Rectangle 66"/>
            <p:cNvSpPr>
              <a:spLocks noChangeArrowheads="1"/>
            </p:cNvSpPr>
            <p:nvPr/>
          </p:nvSpPr>
          <p:spPr bwMode="auto">
            <a:xfrm>
              <a:off x="1448" y="2085"/>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M</a:t>
              </a:r>
              <a:endParaRPr lang="en-US" b="1" i="1">
                <a:latin typeface="Arial" charset="0"/>
              </a:endParaRPr>
            </a:p>
          </p:txBody>
        </p:sp>
        <p:sp>
          <p:nvSpPr>
            <p:cNvPr id="65604" name="Rectangle 67"/>
            <p:cNvSpPr>
              <a:spLocks noChangeArrowheads="1"/>
            </p:cNvSpPr>
            <p:nvPr/>
          </p:nvSpPr>
          <p:spPr bwMode="auto">
            <a:xfrm>
              <a:off x="1593" y="2161"/>
              <a:ext cx="5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Times Ten Roman" pitchFamily="18" charset="0"/>
                </a:rPr>
                <a:t>1</a:t>
              </a:r>
              <a:endParaRPr lang="en-US" b="1" i="1">
                <a:latin typeface="Arial" charset="0"/>
              </a:endParaRPr>
            </a:p>
          </p:txBody>
        </p:sp>
        <p:sp>
          <p:nvSpPr>
            <p:cNvPr id="65605" name="Rectangle 68"/>
            <p:cNvSpPr>
              <a:spLocks noChangeArrowheads="1"/>
            </p:cNvSpPr>
            <p:nvPr/>
          </p:nvSpPr>
          <p:spPr bwMode="auto">
            <a:xfrm>
              <a:off x="1916" y="2804"/>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M</a:t>
              </a:r>
              <a:endParaRPr lang="en-US" b="1" i="1">
                <a:latin typeface="Arial" charset="0"/>
              </a:endParaRPr>
            </a:p>
          </p:txBody>
        </p:sp>
        <p:sp>
          <p:nvSpPr>
            <p:cNvPr id="65606" name="Rectangle 69"/>
            <p:cNvSpPr>
              <a:spLocks noChangeArrowheads="1"/>
            </p:cNvSpPr>
            <p:nvPr/>
          </p:nvSpPr>
          <p:spPr bwMode="auto">
            <a:xfrm>
              <a:off x="2061" y="2882"/>
              <a:ext cx="5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Times Ten Roman" pitchFamily="18" charset="0"/>
                </a:rPr>
                <a:t>5</a:t>
              </a:r>
              <a:endParaRPr lang="en-US" b="1" i="1">
                <a:latin typeface="Arial" charset="0"/>
              </a:endParaRPr>
            </a:p>
          </p:txBody>
        </p:sp>
        <p:sp>
          <p:nvSpPr>
            <p:cNvPr id="65607" name="Rectangle 70"/>
            <p:cNvSpPr>
              <a:spLocks noChangeArrowheads="1"/>
            </p:cNvSpPr>
            <p:nvPr/>
          </p:nvSpPr>
          <p:spPr bwMode="auto">
            <a:xfrm>
              <a:off x="1539" y="1372"/>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M</a:t>
              </a:r>
              <a:endParaRPr lang="en-US" b="1" i="1">
                <a:latin typeface="Arial" charset="0"/>
              </a:endParaRPr>
            </a:p>
          </p:txBody>
        </p:sp>
        <p:sp>
          <p:nvSpPr>
            <p:cNvPr id="65608" name="Rectangle 71"/>
            <p:cNvSpPr>
              <a:spLocks noChangeArrowheads="1"/>
            </p:cNvSpPr>
            <p:nvPr/>
          </p:nvSpPr>
          <p:spPr bwMode="auto">
            <a:xfrm>
              <a:off x="1684" y="1448"/>
              <a:ext cx="5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Times Ten Roman" pitchFamily="18" charset="0"/>
                </a:rPr>
                <a:t>3</a:t>
              </a:r>
              <a:endParaRPr lang="en-US" b="1" i="1">
                <a:latin typeface="Arial" charset="0"/>
              </a:endParaRPr>
            </a:p>
          </p:txBody>
        </p:sp>
        <p:sp>
          <p:nvSpPr>
            <p:cNvPr id="65609" name="Rectangle 72"/>
            <p:cNvSpPr>
              <a:spLocks noChangeArrowheads="1"/>
            </p:cNvSpPr>
            <p:nvPr/>
          </p:nvSpPr>
          <p:spPr bwMode="auto">
            <a:xfrm>
              <a:off x="2452" y="2085"/>
              <a:ext cx="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M</a:t>
              </a:r>
              <a:endParaRPr lang="en-US" b="1" i="1">
                <a:latin typeface="Arial" charset="0"/>
              </a:endParaRPr>
            </a:p>
          </p:txBody>
        </p:sp>
        <p:sp>
          <p:nvSpPr>
            <p:cNvPr id="65610" name="Rectangle 73"/>
            <p:cNvSpPr>
              <a:spLocks noChangeArrowheads="1"/>
            </p:cNvSpPr>
            <p:nvPr/>
          </p:nvSpPr>
          <p:spPr bwMode="auto">
            <a:xfrm>
              <a:off x="2597" y="2161"/>
              <a:ext cx="5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solidFill>
                    <a:srgbClr val="000000"/>
                  </a:solidFill>
                  <a:latin typeface="Times Ten Roman" pitchFamily="18" charset="0"/>
                </a:rPr>
                <a:t>2</a:t>
              </a:r>
              <a:endParaRPr lang="en-US" b="1" i="1">
                <a:latin typeface="Arial" charset="0"/>
              </a:endParaRPr>
            </a:p>
          </p:txBody>
        </p:sp>
        <p:sp>
          <p:nvSpPr>
            <p:cNvPr id="65611" name="Rectangle 74"/>
            <p:cNvSpPr>
              <a:spLocks noChangeArrowheads="1"/>
            </p:cNvSpPr>
            <p:nvPr/>
          </p:nvSpPr>
          <p:spPr bwMode="auto">
            <a:xfrm>
              <a:off x="1901" y="865"/>
              <a:ext cx="8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V</a:t>
              </a:r>
              <a:endParaRPr lang="en-US" b="1" i="1">
                <a:latin typeface="Arial" charset="0"/>
              </a:endParaRPr>
            </a:p>
          </p:txBody>
        </p:sp>
        <p:sp>
          <p:nvSpPr>
            <p:cNvPr id="65612" name="Rectangle 75"/>
            <p:cNvSpPr>
              <a:spLocks noChangeArrowheads="1"/>
            </p:cNvSpPr>
            <p:nvPr/>
          </p:nvSpPr>
          <p:spPr bwMode="auto">
            <a:xfrm>
              <a:off x="2011" y="941"/>
              <a:ext cx="14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i="1">
                  <a:solidFill>
                    <a:srgbClr val="000000"/>
                  </a:solidFill>
                  <a:latin typeface="Times Ten Roman" pitchFamily="18" charset="0"/>
                </a:rPr>
                <a:t>DD</a:t>
              </a:r>
              <a:endParaRPr lang="en-US" b="1" i="1">
                <a:latin typeface="Arial" charset="0"/>
              </a:endParaRPr>
            </a:p>
          </p:txBody>
        </p:sp>
        <p:sp>
          <p:nvSpPr>
            <p:cNvPr id="65613" name="Rectangle 76"/>
            <p:cNvSpPr>
              <a:spLocks noChangeArrowheads="1"/>
            </p:cNvSpPr>
            <p:nvPr/>
          </p:nvSpPr>
          <p:spPr bwMode="auto">
            <a:xfrm>
              <a:off x="3008" y="2103"/>
              <a:ext cx="14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bit</a:t>
              </a:r>
              <a:endParaRPr lang="en-US" b="1" i="1">
                <a:latin typeface="Arial" charset="0"/>
              </a:endParaRPr>
            </a:p>
          </p:txBody>
        </p:sp>
        <p:sp>
          <p:nvSpPr>
            <p:cNvPr id="65614" name="Line 77"/>
            <p:cNvSpPr>
              <a:spLocks noChangeShapeType="1"/>
            </p:cNvSpPr>
            <p:nvPr/>
          </p:nvSpPr>
          <p:spPr bwMode="auto">
            <a:xfrm>
              <a:off x="3019" y="2112"/>
              <a:ext cx="154" cy="1"/>
            </a:xfrm>
            <a:prstGeom prst="line">
              <a:avLst/>
            </a:prstGeom>
            <a:noFill/>
            <a:ln w="142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615" name="Rectangle 78"/>
            <p:cNvSpPr>
              <a:spLocks noChangeArrowheads="1"/>
            </p:cNvSpPr>
            <p:nvPr/>
          </p:nvSpPr>
          <p:spPr bwMode="auto">
            <a:xfrm>
              <a:off x="817" y="2103"/>
              <a:ext cx="14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bit</a:t>
              </a:r>
              <a:endParaRPr lang="en-US" b="1" i="1">
                <a:latin typeface="Arial" charset="0"/>
              </a:endParaRPr>
            </a:p>
          </p:txBody>
        </p:sp>
        <p:sp>
          <p:nvSpPr>
            <p:cNvPr id="65616" name="Rectangle 79"/>
            <p:cNvSpPr>
              <a:spLocks noChangeArrowheads="1"/>
            </p:cNvSpPr>
            <p:nvPr/>
          </p:nvSpPr>
          <p:spPr bwMode="auto">
            <a:xfrm>
              <a:off x="1254" y="2825"/>
              <a:ext cx="15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SE</a:t>
              </a:r>
              <a:endParaRPr lang="en-US" b="1" i="1">
                <a:latin typeface="Arial" charset="0"/>
              </a:endParaRPr>
            </a:p>
          </p:txBody>
        </p:sp>
        <p:sp>
          <p:nvSpPr>
            <p:cNvPr id="65617" name="Rectangle 80"/>
            <p:cNvSpPr>
              <a:spLocks noChangeArrowheads="1"/>
            </p:cNvSpPr>
            <p:nvPr/>
          </p:nvSpPr>
          <p:spPr bwMode="auto">
            <a:xfrm>
              <a:off x="3974" y="1629"/>
              <a:ext cx="20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Out</a:t>
              </a:r>
              <a:endParaRPr lang="en-US" b="1" i="1">
                <a:latin typeface="Arial" charset="0"/>
              </a:endParaRPr>
            </a:p>
          </p:txBody>
        </p:sp>
        <p:sp>
          <p:nvSpPr>
            <p:cNvPr id="65618" name="Rectangle 81"/>
            <p:cNvSpPr>
              <a:spLocks noChangeArrowheads="1"/>
            </p:cNvSpPr>
            <p:nvPr/>
          </p:nvSpPr>
          <p:spPr bwMode="auto">
            <a:xfrm>
              <a:off x="3049" y="1598"/>
              <a:ext cx="6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900" i="1">
                  <a:solidFill>
                    <a:srgbClr val="000000"/>
                  </a:solidFill>
                  <a:latin typeface="Times Ten Roman" pitchFamily="18" charset="0"/>
                </a:rPr>
                <a:t>y</a:t>
              </a:r>
              <a:endParaRPr lang="en-US" b="1" i="1">
                <a:latin typeface="Arial" charset="0"/>
              </a:endParaRPr>
            </a:p>
          </p:txBody>
        </p:sp>
      </p:gr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30511562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8" name="Group 3"/>
          <p:cNvGrpSpPr>
            <a:grpSpLocks/>
          </p:cNvGrpSpPr>
          <p:nvPr/>
        </p:nvGrpSpPr>
        <p:grpSpPr bwMode="auto">
          <a:xfrm>
            <a:off x="827088" y="908050"/>
            <a:ext cx="7620000" cy="5257800"/>
            <a:chOff x="384" y="384"/>
            <a:chExt cx="4944" cy="3456"/>
          </a:xfrm>
        </p:grpSpPr>
        <p:sp>
          <p:nvSpPr>
            <p:cNvPr id="67589" name="Rectangle 4"/>
            <p:cNvSpPr>
              <a:spLocks noChangeArrowheads="1"/>
            </p:cNvSpPr>
            <p:nvPr/>
          </p:nvSpPr>
          <p:spPr bwMode="auto">
            <a:xfrm>
              <a:off x="384" y="384"/>
              <a:ext cx="4944" cy="345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675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480"/>
              <a:ext cx="4656" cy="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34079632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cxnSp>
        <p:nvCxnSpPr>
          <p:cNvPr id="6" name="Gerade Verbindung 5"/>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23"/>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Ellipse 26"/>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8" name="Gerade Verbindung 27"/>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 name="Gruppieren 29"/>
          <p:cNvGrpSpPr/>
          <p:nvPr/>
        </p:nvGrpSpPr>
        <p:grpSpPr>
          <a:xfrm rot="5400000">
            <a:off x="5334000" y="3429000"/>
            <a:ext cx="609600" cy="1219200"/>
            <a:chOff x="3657600" y="3962400"/>
            <a:chExt cx="609600" cy="1219200"/>
          </a:xfrm>
        </p:grpSpPr>
        <p:cxnSp>
          <p:nvCxnSpPr>
            <p:cNvPr id="32" name="Gerade Verbindung 31"/>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34"/>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35"/>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1" name="Gerade Verbindung 30"/>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3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4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5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56"/>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Ellipse 57"/>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9" name="Gerade Verbindung 58"/>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59"/>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45948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cxnSp>
        <p:nvCxnSpPr>
          <p:cNvPr id="6" name="Gerade Verbindung 5"/>
          <p:cNvCxnSpPr/>
          <p:nvPr/>
        </p:nvCxnSpPr>
        <p:spPr bwMode="auto">
          <a:xfrm>
            <a:off x="62484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990600" y="2971800"/>
            <a:ext cx="6248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50292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13"/>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17"/>
          <p:cNvCxnSpPr/>
          <p:nvPr/>
        </p:nvCxnSpPr>
        <p:spPr bwMode="auto">
          <a:xfrm>
            <a:off x="50292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a:off x="48006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a:off x="48006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48006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50292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5029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23"/>
          <p:cNvCxnSpPr/>
          <p:nvPr/>
        </p:nvCxnSpPr>
        <p:spPr bwMode="auto">
          <a:xfrm>
            <a:off x="47244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50292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flipH="1">
            <a:off x="4419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Ellipse 26"/>
          <p:cNvSpPr/>
          <p:nvPr/>
        </p:nvSpPr>
        <p:spPr bwMode="auto">
          <a:xfrm>
            <a:off x="45720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8" name="Gerade Verbindung 27"/>
          <p:cNvCxnSpPr/>
          <p:nvPr/>
        </p:nvCxnSpPr>
        <p:spPr bwMode="auto">
          <a:xfrm>
            <a:off x="48768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28"/>
          <p:cNvCxnSpPr/>
          <p:nvPr/>
        </p:nvCxnSpPr>
        <p:spPr bwMode="auto">
          <a:xfrm>
            <a:off x="44196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 name="Gruppieren 29"/>
          <p:cNvGrpSpPr/>
          <p:nvPr/>
        </p:nvGrpSpPr>
        <p:grpSpPr>
          <a:xfrm rot="5400000">
            <a:off x="5334000" y="3429000"/>
            <a:ext cx="609600" cy="1219200"/>
            <a:chOff x="3657600" y="3962400"/>
            <a:chExt cx="609600" cy="1219200"/>
          </a:xfrm>
        </p:grpSpPr>
        <p:cxnSp>
          <p:nvCxnSpPr>
            <p:cNvPr id="32" name="Gerade Verbindung 31"/>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32"/>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33"/>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34"/>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35"/>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1" name="Gerade Verbindung 30"/>
          <p:cNvCxnSpPr/>
          <p:nvPr/>
        </p:nvCxnSpPr>
        <p:spPr bwMode="auto">
          <a:xfrm flipV="1">
            <a:off x="5638800" y="29718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39"/>
          <p:cNvCxnSpPr/>
          <p:nvPr/>
        </p:nvCxnSpPr>
        <p:spPr bwMode="auto">
          <a:xfrm flipH="1">
            <a:off x="3200400" y="4343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flipH="1">
            <a:off x="34290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flipH="1">
            <a:off x="32004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flipH="1">
            <a:off x="3200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flipH="1">
            <a:off x="32004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auto">
          <a:xfrm flipH="1">
            <a:off x="32004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flipH="1">
            <a:off x="35052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p:nvPr/>
        </p:nvCxnSpPr>
        <p:spPr bwMode="auto">
          <a:xfrm flipH="1">
            <a:off x="3048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35052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48"/>
          <p:cNvCxnSpPr/>
          <p:nvPr/>
        </p:nvCxnSpPr>
        <p:spPr bwMode="auto">
          <a:xfrm flipH="1">
            <a:off x="3200400" y="31242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p:nvPr/>
        </p:nvCxnSpPr>
        <p:spPr bwMode="auto">
          <a:xfrm flipH="1">
            <a:off x="34290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flipH="1">
            <a:off x="3200400" y="3505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51"/>
          <p:cNvCxnSpPr/>
          <p:nvPr/>
        </p:nvCxnSpPr>
        <p:spPr bwMode="auto">
          <a:xfrm flipH="1">
            <a:off x="32004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H="1">
            <a:off x="3200400" y="3124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flipH="1">
            <a:off x="32004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flipH="1">
            <a:off x="3505200" y="3505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flipH="1">
            <a:off x="2895600" y="4343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56"/>
          <p:cNvCxnSpPr/>
          <p:nvPr/>
        </p:nvCxnSpPr>
        <p:spPr bwMode="auto">
          <a:xfrm>
            <a:off x="3657600" y="3733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Ellipse 57"/>
          <p:cNvSpPr/>
          <p:nvPr/>
        </p:nvSpPr>
        <p:spPr bwMode="auto">
          <a:xfrm flipH="1">
            <a:off x="3505200" y="3657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9" name="Gerade Verbindung 58"/>
          <p:cNvCxnSpPr/>
          <p:nvPr/>
        </p:nvCxnSpPr>
        <p:spPr bwMode="auto">
          <a:xfrm flipH="1">
            <a:off x="3048000" y="3124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59"/>
          <p:cNvCxnSpPr/>
          <p:nvPr/>
        </p:nvCxnSpPr>
        <p:spPr bwMode="auto">
          <a:xfrm flipH="1">
            <a:off x="3810000" y="3733800"/>
            <a:ext cx="0" cy="1219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a:off x="3200400" y="41910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810000" y="4495800"/>
            <a:ext cx="1219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30480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4876800" y="3124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65857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DRAM</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48</a:t>
            </a:fld>
            <a:endParaRPr lang="de-DE" altLang="de-DE"/>
          </a:p>
        </p:txBody>
      </p:sp>
    </p:spTree>
    <p:extLst>
      <p:ext uri="{BB962C8B-B14F-4D97-AF65-F5344CB8AC3E}">
        <p14:creationId xmlns:p14="http://schemas.microsoft.com/office/powerpoint/2010/main" val="809086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49</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spTree>
    <p:extLst>
      <p:ext uri="{BB962C8B-B14F-4D97-AF65-F5344CB8AC3E}">
        <p14:creationId xmlns:p14="http://schemas.microsoft.com/office/powerpoint/2010/main" val="364721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70"/>
          <p:cNvSpPr>
            <a:spLocks noChangeArrowheads="1"/>
          </p:cNvSpPr>
          <p:nvPr/>
        </p:nvSpPr>
        <p:spPr bwMode="auto">
          <a:xfrm>
            <a:off x="381000" y="1050925"/>
            <a:ext cx="8458200" cy="5257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197" name="Rectangle 3"/>
          <p:cNvSpPr>
            <a:spLocks noChangeArrowheads="1"/>
          </p:cNvSpPr>
          <p:nvPr/>
        </p:nvSpPr>
        <p:spPr bwMode="auto">
          <a:xfrm>
            <a:off x="7096125" y="1690688"/>
            <a:ext cx="1588"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198" name="Rectangle 4"/>
          <p:cNvSpPr>
            <a:spLocks noChangeArrowheads="1"/>
          </p:cNvSpPr>
          <p:nvPr/>
        </p:nvSpPr>
        <p:spPr bwMode="auto">
          <a:xfrm>
            <a:off x="7096125" y="1690688"/>
            <a:ext cx="1588" cy="127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199" name="Rectangle 5"/>
          <p:cNvSpPr>
            <a:spLocks noChangeArrowheads="1"/>
          </p:cNvSpPr>
          <p:nvPr/>
        </p:nvSpPr>
        <p:spPr bwMode="auto">
          <a:xfrm>
            <a:off x="3067050" y="2824163"/>
            <a:ext cx="185738" cy="331787"/>
          </a:xfrm>
          <a:prstGeom prst="rect">
            <a:avLst/>
          </a:prstGeom>
          <a:solidFill>
            <a:srgbClr val="315263"/>
          </a:solidFill>
          <a:ln>
            <a:noFill/>
          </a:ln>
          <a:extLst>
            <a:ext uri="{91240B29-F687-4F45-9708-019B960494DF}">
              <a14:hiddenLine xmlns:a14="http://schemas.microsoft.com/office/drawing/2010/main" w="9525">
                <a:solidFill>
                  <a:srgbClr val="3366CC"/>
                </a:solidFill>
                <a:miter lim="800000"/>
                <a:headEnd/>
                <a:tailEnd/>
              </a14:hiddenLine>
            </a:ext>
          </a:extLst>
        </p:spPr>
        <p:txBody>
          <a:bodyPr/>
          <a:lstStyle/>
          <a:p>
            <a:endParaRPr lang="de-DE"/>
          </a:p>
        </p:txBody>
      </p:sp>
      <p:sp>
        <p:nvSpPr>
          <p:cNvPr id="8200" name="Line 6"/>
          <p:cNvSpPr>
            <a:spLocks noChangeShapeType="1"/>
          </p:cNvSpPr>
          <p:nvPr/>
        </p:nvSpPr>
        <p:spPr bwMode="auto">
          <a:xfrm flipV="1">
            <a:off x="2157413" y="1820863"/>
            <a:ext cx="1587" cy="23383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1" name="Line 7"/>
          <p:cNvSpPr>
            <a:spLocks noChangeShapeType="1"/>
          </p:cNvSpPr>
          <p:nvPr/>
        </p:nvSpPr>
        <p:spPr bwMode="auto">
          <a:xfrm>
            <a:off x="3252788" y="1820863"/>
            <a:ext cx="1587" cy="23383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2" name="Line 8"/>
          <p:cNvSpPr>
            <a:spLocks noChangeShapeType="1"/>
          </p:cNvSpPr>
          <p:nvPr/>
        </p:nvSpPr>
        <p:spPr bwMode="auto">
          <a:xfrm flipH="1">
            <a:off x="2157413" y="4159250"/>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3" name="Line 9"/>
          <p:cNvSpPr>
            <a:spLocks noChangeShapeType="1"/>
          </p:cNvSpPr>
          <p:nvPr/>
        </p:nvSpPr>
        <p:spPr bwMode="auto">
          <a:xfrm>
            <a:off x="2157413" y="1820863"/>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4" name="Line 10"/>
          <p:cNvSpPr>
            <a:spLocks noChangeShapeType="1"/>
          </p:cNvSpPr>
          <p:nvPr/>
        </p:nvSpPr>
        <p:spPr bwMode="auto">
          <a:xfrm>
            <a:off x="2157413" y="2154238"/>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5" name="Line 11"/>
          <p:cNvSpPr>
            <a:spLocks noChangeShapeType="1"/>
          </p:cNvSpPr>
          <p:nvPr/>
        </p:nvSpPr>
        <p:spPr bwMode="auto">
          <a:xfrm>
            <a:off x="2157413" y="2486025"/>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6" name="Line 12"/>
          <p:cNvSpPr>
            <a:spLocks noChangeShapeType="1"/>
          </p:cNvSpPr>
          <p:nvPr/>
        </p:nvSpPr>
        <p:spPr bwMode="auto">
          <a:xfrm>
            <a:off x="2157413" y="2824163"/>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7" name="Line 13"/>
          <p:cNvSpPr>
            <a:spLocks noChangeShapeType="1"/>
          </p:cNvSpPr>
          <p:nvPr/>
        </p:nvSpPr>
        <p:spPr bwMode="auto">
          <a:xfrm>
            <a:off x="2157413" y="3155950"/>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8" name="Line 14"/>
          <p:cNvSpPr>
            <a:spLocks noChangeShapeType="1"/>
          </p:cNvSpPr>
          <p:nvPr/>
        </p:nvSpPr>
        <p:spPr bwMode="auto">
          <a:xfrm>
            <a:off x="2157413" y="3487738"/>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09" name="Line 15"/>
          <p:cNvSpPr>
            <a:spLocks noChangeShapeType="1"/>
          </p:cNvSpPr>
          <p:nvPr/>
        </p:nvSpPr>
        <p:spPr bwMode="auto">
          <a:xfrm>
            <a:off x="2157413" y="3825875"/>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10" name="Rectangle 16"/>
          <p:cNvSpPr>
            <a:spLocks noChangeArrowheads="1"/>
          </p:cNvSpPr>
          <p:nvPr/>
        </p:nvSpPr>
        <p:spPr bwMode="auto">
          <a:xfrm>
            <a:off x="2406650" y="187483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 0</a:t>
            </a:r>
            <a:endParaRPr lang="en-US" i="1">
              <a:latin typeface="Arial" charset="0"/>
            </a:endParaRPr>
          </a:p>
        </p:txBody>
      </p:sp>
      <p:sp>
        <p:nvSpPr>
          <p:cNvPr id="8211" name="Rectangle 17"/>
          <p:cNvSpPr>
            <a:spLocks noChangeArrowheads="1"/>
          </p:cNvSpPr>
          <p:nvPr/>
        </p:nvSpPr>
        <p:spPr bwMode="auto">
          <a:xfrm>
            <a:off x="2406650" y="219868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 1</a:t>
            </a:r>
            <a:endParaRPr lang="en-US" i="1">
              <a:latin typeface="Arial" charset="0"/>
            </a:endParaRPr>
          </a:p>
        </p:txBody>
      </p:sp>
      <p:sp>
        <p:nvSpPr>
          <p:cNvPr id="8212" name="Rectangle 18"/>
          <p:cNvSpPr>
            <a:spLocks noChangeArrowheads="1"/>
          </p:cNvSpPr>
          <p:nvPr/>
        </p:nvSpPr>
        <p:spPr bwMode="auto">
          <a:xfrm>
            <a:off x="2406650" y="252253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 2</a:t>
            </a:r>
            <a:endParaRPr lang="en-US" i="1">
              <a:latin typeface="Arial" charset="0"/>
            </a:endParaRPr>
          </a:p>
        </p:txBody>
      </p:sp>
      <p:sp>
        <p:nvSpPr>
          <p:cNvPr id="8217" name="Rectangle 23"/>
          <p:cNvSpPr>
            <a:spLocks noChangeArrowheads="1"/>
          </p:cNvSpPr>
          <p:nvPr/>
        </p:nvSpPr>
        <p:spPr bwMode="auto">
          <a:xfrm>
            <a:off x="2257425" y="3881438"/>
            <a:ext cx="433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a:t>
            </a:r>
            <a:endParaRPr lang="en-US" i="1">
              <a:latin typeface="Arial" charset="0"/>
            </a:endParaRPr>
          </a:p>
        </p:txBody>
      </p:sp>
      <p:sp>
        <p:nvSpPr>
          <p:cNvPr id="8218" name="Rectangle 24"/>
          <p:cNvSpPr>
            <a:spLocks noChangeArrowheads="1"/>
          </p:cNvSpPr>
          <p:nvPr/>
        </p:nvSpPr>
        <p:spPr bwMode="auto">
          <a:xfrm>
            <a:off x="2755900" y="3881438"/>
            <a:ext cx="341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dirty="0" smtClean="0">
                <a:solidFill>
                  <a:srgbClr val="000000"/>
                </a:solidFill>
                <a:latin typeface="Times Ten Roman" pitchFamily="18" charset="0"/>
              </a:rPr>
              <a:t>2</a:t>
            </a:r>
            <a:r>
              <a:rPr lang="en-US" sz="1500" i="1" baseline="30000" dirty="0" smtClean="0">
                <a:solidFill>
                  <a:srgbClr val="000000"/>
                </a:solidFill>
                <a:latin typeface="Times Ten Roman" pitchFamily="18" charset="0"/>
              </a:rPr>
              <a:t>N</a:t>
            </a:r>
            <a:r>
              <a:rPr lang="en-US" sz="1500" i="1" dirty="0" smtClean="0">
                <a:solidFill>
                  <a:srgbClr val="000000"/>
                </a:solidFill>
                <a:latin typeface="Times Ten Roman" pitchFamily="18" charset="0"/>
              </a:rPr>
              <a:t>-1</a:t>
            </a:r>
            <a:endParaRPr lang="en-US" i="1" baseline="30000" dirty="0">
              <a:latin typeface="Arial" charset="0"/>
            </a:endParaRPr>
          </a:p>
        </p:txBody>
      </p:sp>
      <p:sp>
        <p:nvSpPr>
          <p:cNvPr id="8221" name="Rectangle 27"/>
          <p:cNvSpPr>
            <a:spLocks noChangeArrowheads="1"/>
          </p:cNvSpPr>
          <p:nvPr/>
        </p:nvSpPr>
        <p:spPr bwMode="auto">
          <a:xfrm>
            <a:off x="3556000" y="2422525"/>
            <a:ext cx="581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Storage</a:t>
            </a:r>
            <a:endParaRPr lang="en-US" i="1">
              <a:latin typeface="Arial" charset="0"/>
            </a:endParaRPr>
          </a:p>
        </p:txBody>
      </p:sp>
      <p:sp>
        <p:nvSpPr>
          <p:cNvPr id="8222" name="Rectangle 28"/>
          <p:cNvSpPr>
            <a:spLocks noChangeArrowheads="1"/>
          </p:cNvSpPr>
          <p:nvPr/>
        </p:nvSpPr>
        <p:spPr bwMode="auto">
          <a:xfrm>
            <a:off x="3556000" y="2632075"/>
            <a:ext cx="27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cell</a:t>
            </a:r>
            <a:endParaRPr lang="en-US" i="1">
              <a:latin typeface="Arial" charset="0"/>
            </a:endParaRPr>
          </a:p>
        </p:txBody>
      </p:sp>
      <p:sp>
        <p:nvSpPr>
          <p:cNvPr id="8223" name="Rectangle 29"/>
          <p:cNvSpPr>
            <a:spLocks noChangeArrowheads="1"/>
          </p:cNvSpPr>
          <p:nvPr/>
        </p:nvSpPr>
        <p:spPr bwMode="auto">
          <a:xfrm>
            <a:off x="2466975" y="1203325"/>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M</a:t>
            </a:r>
            <a:endParaRPr lang="en-US" i="1">
              <a:latin typeface="Arial" charset="0"/>
            </a:endParaRPr>
          </a:p>
        </p:txBody>
      </p:sp>
      <p:sp>
        <p:nvSpPr>
          <p:cNvPr id="8224" name="Rectangle 30"/>
          <p:cNvSpPr>
            <a:spLocks noChangeArrowheads="1"/>
          </p:cNvSpPr>
          <p:nvPr/>
        </p:nvSpPr>
        <p:spPr bwMode="auto">
          <a:xfrm>
            <a:off x="2643188" y="1203325"/>
            <a:ext cx="3222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 bits</a:t>
            </a:r>
            <a:endParaRPr lang="en-US" i="1">
              <a:latin typeface="Arial" charset="0"/>
            </a:endParaRPr>
          </a:p>
        </p:txBody>
      </p:sp>
      <p:sp>
        <p:nvSpPr>
          <p:cNvPr id="8225" name="Rectangle 31"/>
          <p:cNvSpPr>
            <a:spLocks noChangeArrowheads="1"/>
          </p:cNvSpPr>
          <p:nvPr/>
        </p:nvSpPr>
        <p:spPr bwMode="auto">
          <a:xfrm>
            <a:off x="6688138" y="1203325"/>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M</a:t>
            </a:r>
            <a:endParaRPr lang="en-US" i="1">
              <a:latin typeface="Arial" charset="0"/>
            </a:endParaRPr>
          </a:p>
        </p:txBody>
      </p:sp>
      <p:sp>
        <p:nvSpPr>
          <p:cNvPr id="8226" name="Rectangle 32"/>
          <p:cNvSpPr>
            <a:spLocks noChangeArrowheads="1"/>
          </p:cNvSpPr>
          <p:nvPr/>
        </p:nvSpPr>
        <p:spPr bwMode="auto">
          <a:xfrm>
            <a:off x="6864350" y="1203325"/>
            <a:ext cx="322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 bits</a:t>
            </a:r>
            <a:endParaRPr lang="en-US" i="1">
              <a:latin typeface="Arial" charset="0"/>
            </a:endParaRPr>
          </a:p>
        </p:txBody>
      </p:sp>
      <p:sp>
        <p:nvSpPr>
          <p:cNvPr id="8227" name="Freeform 33"/>
          <p:cNvSpPr>
            <a:spLocks/>
          </p:cNvSpPr>
          <p:nvPr/>
        </p:nvSpPr>
        <p:spPr bwMode="auto">
          <a:xfrm>
            <a:off x="2338388" y="2824163"/>
            <a:ext cx="1587" cy="331787"/>
          </a:xfrm>
          <a:custGeom>
            <a:avLst/>
            <a:gdLst>
              <a:gd name="T0" fmla="*/ 0 w 1587"/>
              <a:gd name="T1" fmla="*/ 0 h 209"/>
              <a:gd name="T2" fmla="*/ 0 w 1587"/>
              <a:gd name="T3" fmla="*/ 2147483647 h 209"/>
              <a:gd name="T4" fmla="*/ 0 w 1587"/>
              <a:gd name="T5" fmla="*/ 0 h 209"/>
              <a:gd name="T6" fmla="*/ 0 60000 65536"/>
              <a:gd name="T7" fmla="*/ 0 60000 65536"/>
              <a:gd name="T8" fmla="*/ 0 60000 65536"/>
            </a:gdLst>
            <a:ahLst/>
            <a:cxnLst>
              <a:cxn ang="T6">
                <a:pos x="T0" y="T1"/>
              </a:cxn>
              <a:cxn ang="T7">
                <a:pos x="T2" y="T3"/>
              </a:cxn>
              <a:cxn ang="T8">
                <a:pos x="T4" y="T5"/>
              </a:cxn>
            </a:cxnLst>
            <a:rect l="0" t="0" r="r" b="b"/>
            <a:pathLst>
              <a:path w="1587"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28" name="Line 34"/>
          <p:cNvSpPr>
            <a:spLocks noChangeShapeType="1"/>
          </p:cNvSpPr>
          <p:nvPr/>
        </p:nvSpPr>
        <p:spPr bwMode="auto">
          <a:xfrm>
            <a:off x="2338388" y="2824163"/>
            <a:ext cx="1587"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29" name="Freeform 35"/>
          <p:cNvSpPr>
            <a:spLocks/>
          </p:cNvSpPr>
          <p:nvPr/>
        </p:nvSpPr>
        <p:spPr bwMode="auto">
          <a:xfrm>
            <a:off x="2519363" y="2824163"/>
            <a:ext cx="1587" cy="331787"/>
          </a:xfrm>
          <a:custGeom>
            <a:avLst/>
            <a:gdLst>
              <a:gd name="T0" fmla="*/ 0 w 1587"/>
              <a:gd name="T1" fmla="*/ 0 h 209"/>
              <a:gd name="T2" fmla="*/ 0 w 1587"/>
              <a:gd name="T3" fmla="*/ 2147483647 h 209"/>
              <a:gd name="T4" fmla="*/ 0 w 1587"/>
              <a:gd name="T5" fmla="*/ 0 h 209"/>
              <a:gd name="T6" fmla="*/ 0 60000 65536"/>
              <a:gd name="T7" fmla="*/ 0 60000 65536"/>
              <a:gd name="T8" fmla="*/ 0 60000 65536"/>
            </a:gdLst>
            <a:ahLst/>
            <a:cxnLst>
              <a:cxn ang="T6">
                <a:pos x="T0" y="T1"/>
              </a:cxn>
              <a:cxn ang="T7">
                <a:pos x="T2" y="T3"/>
              </a:cxn>
              <a:cxn ang="T8">
                <a:pos x="T4" y="T5"/>
              </a:cxn>
            </a:cxnLst>
            <a:rect l="0" t="0" r="r" b="b"/>
            <a:pathLst>
              <a:path w="1587"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30" name="Line 36"/>
          <p:cNvSpPr>
            <a:spLocks noChangeShapeType="1"/>
          </p:cNvSpPr>
          <p:nvPr/>
        </p:nvSpPr>
        <p:spPr bwMode="auto">
          <a:xfrm>
            <a:off x="2519363" y="2824163"/>
            <a:ext cx="1587"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31" name="Freeform 37"/>
          <p:cNvSpPr>
            <a:spLocks/>
          </p:cNvSpPr>
          <p:nvPr/>
        </p:nvSpPr>
        <p:spPr bwMode="auto">
          <a:xfrm>
            <a:off x="2705100" y="2824163"/>
            <a:ext cx="1588" cy="331787"/>
          </a:xfrm>
          <a:custGeom>
            <a:avLst/>
            <a:gdLst>
              <a:gd name="T0" fmla="*/ 0 w 1588"/>
              <a:gd name="T1" fmla="*/ 0 h 209"/>
              <a:gd name="T2" fmla="*/ 0 w 1588"/>
              <a:gd name="T3" fmla="*/ 2147483647 h 209"/>
              <a:gd name="T4" fmla="*/ 0 w 1588"/>
              <a:gd name="T5" fmla="*/ 0 h 209"/>
              <a:gd name="T6" fmla="*/ 0 60000 65536"/>
              <a:gd name="T7" fmla="*/ 0 60000 65536"/>
              <a:gd name="T8" fmla="*/ 0 60000 65536"/>
            </a:gdLst>
            <a:ahLst/>
            <a:cxnLst>
              <a:cxn ang="T6">
                <a:pos x="T0" y="T1"/>
              </a:cxn>
              <a:cxn ang="T7">
                <a:pos x="T2" y="T3"/>
              </a:cxn>
              <a:cxn ang="T8">
                <a:pos x="T4" y="T5"/>
              </a:cxn>
            </a:cxnLst>
            <a:rect l="0" t="0" r="r" b="b"/>
            <a:pathLst>
              <a:path w="1588"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32" name="Line 38"/>
          <p:cNvSpPr>
            <a:spLocks noChangeShapeType="1"/>
          </p:cNvSpPr>
          <p:nvPr/>
        </p:nvSpPr>
        <p:spPr bwMode="auto">
          <a:xfrm>
            <a:off x="2705100" y="2824163"/>
            <a:ext cx="1588"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33" name="Freeform 39"/>
          <p:cNvSpPr>
            <a:spLocks/>
          </p:cNvSpPr>
          <p:nvPr/>
        </p:nvSpPr>
        <p:spPr bwMode="auto">
          <a:xfrm>
            <a:off x="2886075" y="2824163"/>
            <a:ext cx="1588" cy="331787"/>
          </a:xfrm>
          <a:custGeom>
            <a:avLst/>
            <a:gdLst>
              <a:gd name="T0" fmla="*/ 0 w 1588"/>
              <a:gd name="T1" fmla="*/ 0 h 209"/>
              <a:gd name="T2" fmla="*/ 0 w 1588"/>
              <a:gd name="T3" fmla="*/ 2147483647 h 209"/>
              <a:gd name="T4" fmla="*/ 0 w 1588"/>
              <a:gd name="T5" fmla="*/ 0 h 209"/>
              <a:gd name="T6" fmla="*/ 0 60000 65536"/>
              <a:gd name="T7" fmla="*/ 0 60000 65536"/>
              <a:gd name="T8" fmla="*/ 0 60000 65536"/>
            </a:gdLst>
            <a:ahLst/>
            <a:cxnLst>
              <a:cxn ang="T6">
                <a:pos x="T0" y="T1"/>
              </a:cxn>
              <a:cxn ang="T7">
                <a:pos x="T2" y="T3"/>
              </a:cxn>
              <a:cxn ang="T8">
                <a:pos x="T4" y="T5"/>
              </a:cxn>
            </a:cxnLst>
            <a:rect l="0" t="0" r="r" b="b"/>
            <a:pathLst>
              <a:path w="1588"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34" name="Line 40"/>
          <p:cNvSpPr>
            <a:spLocks noChangeShapeType="1"/>
          </p:cNvSpPr>
          <p:nvPr/>
        </p:nvSpPr>
        <p:spPr bwMode="auto">
          <a:xfrm>
            <a:off x="2886075" y="2824163"/>
            <a:ext cx="1588"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35" name="Freeform 41"/>
          <p:cNvSpPr>
            <a:spLocks/>
          </p:cNvSpPr>
          <p:nvPr/>
        </p:nvSpPr>
        <p:spPr bwMode="auto">
          <a:xfrm>
            <a:off x="3067050" y="2824163"/>
            <a:ext cx="1588" cy="331787"/>
          </a:xfrm>
          <a:custGeom>
            <a:avLst/>
            <a:gdLst>
              <a:gd name="T0" fmla="*/ 0 w 1588"/>
              <a:gd name="T1" fmla="*/ 0 h 209"/>
              <a:gd name="T2" fmla="*/ 0 w 1588"/>
              <a:gd name="T3" fmla="*/ 2147483647 h 209"/>
              <a:gd name="T4" fmla="*/ 0 w 1588"/>
              <a:gd name="T5" fmla="*/ 0 h 209"/>
              <a:gd name="T6" fmla="*/ 0 60000 65536"/>
              <a:gd name="T7" fmla="*/ 0 60000 65536"/>
              <a:gd name="T8" fmla="*/ 0 60000 65536"/>
            </a:gdLst>
            <a:ahLst/>
            <a:cxnLst>
              <a:cxn ang="T6">
                <a:pos x="T0" y="T1"/>
              </a:cxn>
              <a:cxn ang="T7">
                <a:pos x="T2" y="T3"/>
              </a:cxn>
              <a:cxn ang="T8">
                <a:pos x="T4" y="T5"/>
              </a:cxn>
            </a:cxnLst>
            <a:rect l="0" t="0" r="r" b="b"/>
            <a:pathLst>
              <a:path w="1588"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36" name="Line 42"/>
          <p:cNvSpPr>
            <a:spLocks noChangeShapeType="1"/>
          </p:cNvSpPr>
          <p:nvPr/>
        </p:nvSpPr>
        <p:spPr bwMode="auto">
          <a:xfrm>
            <a:off x="3067050" y="2824163"/>
            <a:ext cx="1588"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37" name="Line 43"/>
          <p:cNvSpPr>
            <a:spLocks noChangeShapeType="1"/>
          </p:cNvSpPr>
          <p:nvPr/>
        </p:nvSpPr>
        <p:spPr bwMode="auto">
          <a:xfrm flipV="1">
            <a:off x="3182938" y="2660650"/>
            <a:ext cx="268287" cy="26193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38" name="Freeform 44"/>
          <p:cNvSpPr>
            <a:spLocks/>
          </p:cNvSpPr>
          <p:nvPr/>
        </p:nvSpPr>
        <p:spPr bwMode="auto">
          <a:xfrm>
            <a:off x="3124200" y="2876550"/>
            <a:ext cx="106363" cy="104775"/>
          </a:xfrm>
          <a:custGeom>
            <a:avLst/>
            <a:gdLst>
              <a:gd name="T0" fmla="*/ 2147483647 w 18"/>
              <a:gd name="T1" fmla="*/ 2147483647 h 18"/>
              <a:gd name="T2" fmla="*/ 2147483647 w 18"/>
              <a:gd name="T3" fmla="*/ 2147483647 h 18"/>
              <a:gd name="T4" fmla="*/ 2147483647 w 18"/>
              <a:gd name="T5" fmla="*/ 2147483647 h 18"/>
              <a:gd name="T6" fmla="*/ 2147483647 w 18"/>
              <a:gd name="T7" fmla="*/ 2147483647 h 18"/>
              <a:gd name="T8" fmla="*/ 0 w 18"/>
              <a:gd name="T9" fmla="*/ 2147483647 h 18"/>
              <a:gd name="T10" fmla="*/ 2147483647 w 18"/>
              <a:gd name="T11" fmla="*/ 2147483647 h 18"/>
              <a:gd name="T12" fmla="*/ 2147483647 w 18"/>
              <a:gd name="T13" fmla="*/ 0 h 18"/>
              <a:gd name="T14" fmla="*/ 2147483647 w 18"/>
              <a:gd name="T15" fmla="*/ 0 h 18"/>
              <a:gd name="T16" fmla="*/ 2147483647 w 18"/>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1" y="7"/>
                </a:moveTo>
                <a:cubicBezTo>
                  <a:pt x="18" y="8"/>
                  <a:pt x="18" y="8"/>
                  <a:pt x="18" y="8"/>
                </a:cubicBezTo>
                <a:cubicBezTo>
                  <a:pt x="18" y="8"/>
                  <a:pt x="18" y="8"/>
                  <a:pt x="18" y="8"/>
                </a:cubicBezTo>
                <a:cubicBezTo>
                  <a:pt x="8" y="12"/>
                  <a:pt x="8" y="12"/>
                  <a:pt x="8" y="12"/>
                </a:cubicBezTo>
                <a:cubicBezTo>
                  <a:pt x="5" y="14"/>
                  <a:pt x="3" y="16"/>
                  <a:pt x="0" y="18"/>
                </a:cubicBezTo>
                <a:cubicBezTo>
                  <a:pt x="2" y="15"/>
                  <a:pt x="3" y="12"/>
                  <a:pt x="5" y="9"/>
                </a:cubicBezTo>
                <a:cubicBezTo>
                  <a:pt x="9" y="0"/>
                  <a:pt x="9" y="0"/>
                  <a:pt x="9" y="0"/>
                </a:cubicBezTo>
                <a:cubicBezTo>
                  <a:pt x="9" y="0"/>
                  <a:pt x="9" y="0"/>
                  <a:pt x="9" y="0"/>
                </a:cubicBez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39" name="Line 45"/>
          <p:cNvSpPr>
            <a:spLocks noChangeShapeType="1"/>
          </p:cNvSpPr>
          <p:nvPr/>
        </p:nvSpPr>
        <p:spPr bwMode="auto">
          <a:xfrm>
            <a:off x="1773238" y="1984375"/>
            <a:ext cx="255587"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40" name="Freeform 46"/>
          <p:cNvSpPr>
            <a:spLocks/>
          </p:cNvSpPr>
          <p:nvPr/>
        </p:nvSpPr>
        <p:spPr bwMode="auto">
          <a:xfrm>
            <a:off x="1987550" y="1938338"/>
            <a:ext cx="169863" cy="98425"/>
          </a:xfrm>
          <a:custGeom>
            <a:avLst/>
            <a:gdLst>
              <a:gd name="T0" fmla="*/ 2147483647 w 29"/>
              <a:gd name="T1" fmla="*/ 2147483647 h 17"/>
              <a:gd name="T2" fmla="*/ 0 w 29"/>
              <a:gd name="T3" fmla="*/ 0 h 17"/>
              <a:gd name="T4" fmla="*/ 0 w 29"/>
              <a:gd name="T5" fmla="*/ 0 h 17"/>
              <a:gd name="T6" fmla="*/ 2147483647 w 29"/>
              <a:gd name="T7" fmla="*/ 2147483647 h 17"/>
              <a:gd name="T8" fmla="*/ 2147483647 w 29"/>
              <a:gd name="T9" fmla="*/ 2147483647 h 17"/>
              <a:gd name="T10" fmla="*/ 2147483647 w 29"/>
              <a:gd name="T11" fmla="*/ 2147483647 h 17"/>
              <a:gd name="T12" fmla="*/ 0 w 29"/>
              <a:gd name="T13" fmla="*/ 2147483647 h 17"/>
              <a:gd name="T14" fmla="*/ 0 w 29"/>
              <a:gd name="T15" fmla="*/ 2147483647 h 17"/>
              <a:gd name="T16" fmla="*/ 2147483647 w 29"/>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7">
                <a:moveTo>
                  <a:pt x="5" y="8"/>
                </a:moveTo>
                <a:cubicBezTo>
                  <a:pt x="0" y="0"/>
                  <a:pt x="0" y="0"/>
                  <a:pt x="0" y="0"/>
                </a:cubicBezTo>
                <a:cubicBezTo>
                  <a:pt x="0" y="0"/>
                  <a:pt x="0" y="0"/>
                  <a:pt x="0" y="0"/>
                </a:cubicBezTo>
                <a:cubicBezTo>
                  <a:pt x="14" y="5"/>
                  <a:pt x="14" y="5"/>
                  <a:pt x="14" y="5"/>
                </a:cubicBezTo>
                <a:cubicBezTo>
                  <a:pt x="19" y="6"/>
                  <a:pt x="24" y="7"/>
                  <a:pt x="29" y="8"/>
                </a:cubicBezTo>
                <a:cubicBezTo>
                  <a:pt x="24" y="9"/>
                  <a:pt x="19" y="11"/>
                  <a:pt x="14" y="12"/>
                </a:cubicBezTo>
                <a:cubicBezTo>
                  <a:pt x="0" y="17"/>
                  <a:pt x="0" y="17"/>
                  <a:pt x="0" y="17"/>
                </a:cubicBezTo>
                <a:cubicBezTo>
                  <a:pt x="0" y="17"/>
                  <a:pt x="0" y="17"/>
                  <a:pt x="0" y="17"/>
                </a:cubicBezTo>
                <a:lnTo>
                  <a:pt x="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41" name="Line 47"/>
          <p:cNvSpPr>
            <a:spLocks noChangeShapeType="1"/>
          </p:cNvSpPr>
          <p:nvPr/>
        </p:nvSpPr>
        <p:spPr bwMode="auto">
          <a:xfrm>
            <a:off x="1773238" y="2322513"/>
            <a:ext cx="255587"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42" name="Freeform 48"/>
          <p:cNvSpPr>
            <a:spLocks/>
          </p:cNvSpPr>
          <p:nvPr/>
        </p:nvSpPr>
        <p:spPr bwMode="auto">
          <a:xfrm>
            <a:off x="1987550" y="2270125"/>
            <a:ext cx="169863" cy="10477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5"/>
                  <a:pt x="14" y="5"/>
                  <a:pt x="14" y="5"/>
                </a:cubicBezTo>
                <a:cubicBezTo>
                  <a:pt x="19" y="7"/>
                  <a:pt x="24" y="8"/>
                  <a:pt x="29" y="9"/>
                </a:cubicBezTo>
                <a:cubicBezTo>
                  <a:pt x="24" y="10"/>
                  <a:pt x="19" y="11"/>
                  <a:pt x="14" y="12"/>
                </a:cubicBezTo>
                <a:cubicBezTo>
                  <a:pt x="0" y="18"/>
                  <a:pt x="0" y="18"/>
                  <a:pt x="0" y="18"/>
                </a:cubicBezTo>
                <a:cubicBezTo>
                  <a:pt x="0" y="17"/>
                  <a:pt x="0" y="17"/>
                  <a:pt x="0" y="17"/>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43" name="Line 49"/>
          <p:cNvSpPr>
            <a:spLocks noChangeShapeType="1"/>
          </p:cNvSpPr>
          <p:nvPr/>
        </p:nvSpPr>
        <p:spPr bwMode="auto">
          <a:xfrm>
            <a:off x="1773238" y="2654300"/>
            <a:ext cx="255587"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44" name="Freeform 50"/>
          <p:cNvSpPr>
            <a:spLocks/>
          </p:cNvSpPr>
          <p:nvPr/>
        </p:nvSpPr>
        <p:spPr bwMode="auto">
          <a:xfrm>
            <a:off x="1987550" y="2601913"/>
            <a:ext cx="169863" cy="10477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6"/>
                  <a:pt x="14" y="6"/>
                  <a:pt x="14" y="6"/>
                </a:cubicBezTo>
                <a:cubicBezTo>
                  <a:pt x="19" y="7"/>
                  <a:pt x="24" y="8"/>
                  <a:pt x="29" y="9"/>
                </a:cubicBezTo>
                <a:cubicBezTo>
                  <a:pt x="24" y="10"/>
                  <a:pt x="19" y="11"/>
                  <a:pt x="14" y="12"/>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45" name="Line 51"/>
          <p:cNvSpPr>
            <a:spLocks noChangeShapeType="1"/>
          </p:cNvSpPr>
          <p:nvPr/>
        </p:nvSpPr>
        <p:spPr bwMode="auto">
          <a:xfrm>
            <a:off x="1773238" y="2987675"/>
            <a:ext cx="255587"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46" name="Freeform 52"/>
          <p:cNvSpPr>
            <a:spLocks/>
          </p:cNvSpPr>
          <p:nvPr/>
        </p:nvSpPr>
        <p:spPr bwMode="auto">
          <a:xfrm>
            <a:off x="1987550" y="2935288"/>
            <a:ext cx="169863" cy="104775"/>
          </a:xfrm>
          <a:custGeom>
            <a:avLst/>
            <a:gdLst>
              <a:gd name="T0" fmla="*/ 2147483647 w 29"/>
              <a:gd name="T1" fmla="*/ 2147483647 h 18"/>
              <a:gd name="T2" fmla="*/ 0 w 29"/>
              <a:gd name="T3" fmla="*/ 2147483647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1"/>
                  <a:pt x="0" y="1"/>
                  <a:pt x="0" y="1"/>
                </a:cubicBezTo>
                <a:cubicBezTo>
                  <a:pt x="0" y="0"/>
                  <a:pt x="0" y="0"/>
                  <a:pt x="0" y="0"/>
                </a:cubicBezTo>
                <a:cubicBezTo>
                  <a:pt x="14" y="6"/>
                  <a:pt x="14" y="6"/>
                  <a:pt x="14" y="6"/>
                </a:cubicBezTo>
                <a:cubicBezTo>
                  <a:pt x="19" y="7"/>
                  <a:pt x="24" y="8"/>
                  <a:pt x="29" y="9"/>
                </a:cubicBezTo>
                <a:cubicBezTo>
                  <a:pt x="24" y="10"/>
                  <a:pt x="19" y="11"/>
                  <a:pt x="14" y="13"/>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47" name="Line 53"/>
          <p:cNvSpPr>
            <a:spLocks noChangeShapeType="1"/>
          </p:cNvSpPr>
          <p:nvPr/>
        </p:nvSpPr>
        <p:spPr bwMode="auto">
          <a:xfrm>
            <a:off x="1773238" y="3325813"/>
            <a:ext cx="255587"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48" name="Freeform 54"/>
          <p:cNvSpPr>
            <a:spLocks/>
          </p:cNvSpPr>
          <p:nvPr/>
        </p:nvSpPr>
        <p:spPr bwMode="auto">
          <a:xfrm>
            <a:off x="1987550" y="3273425"/>
            <a:ext cx="169863" cy="98425"/>
          </a:xfrm>
          <a:custGeom>
            <a:avLst/>
            <a:gdLst>
              <a:gd name="T0" fmla="*/ 2147483647 w 29"/>
              <a:gd name="T1" fmla="*/ 2147483647 h 17"/>
              <a:gd name="T2" fmla="*/ 0 w 29"/>
              <a:gd name="T3" fmla="*/ 0 h 17"/>
              <a:gd name="T4" fmla="*/ 0 w 29"/>
              <a:gd name="T5" fmla="*/ 0 h 17"/>
              <a:gd name="T6" fmla="*/ 2147483647 w 29"/>
              <a:gd name="T7" fmla="*/ 2147483647 h 17"/>
              <a:gd name="T8" fmla="*/ 2147483647 w 29"/>
              <a:gd name="T9" fmla="*/ 2147483647 h 17"/>
              <a:gd name="T10" fmla="*/ 2147483647 w 29"/>
              <a:gd name="T11" fmla="*/ 2147483647 h 17"/>
              <a:gd name="T12" fmla="*/ 0 w 29"/>
              <a:gd name="T13" fmla="*/ 2147483647 h 17"/>
              <a:gd name="T14" fmla="*/ 0 w 29"/>
              <a:gd name="T15" fmla="*/ 2147483647 h 17"/>
              <a:gd name="T16" fmla="*/ 2147483647 w 29"/>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7">
                <a:moveTo>
                  <a:pt x="5" y="9"/>
                </a:moveTo>
                <a:cubicBezTo>
                  <a:pt x="0" y="0"/>
                  <a:pt x="0" y="0"/>
                  <a:pt x="0" y="0"/>
                </a:cubicBezTo>
                <a:cubicBezTo>
                  <a:pt x="0" y="0"/>
                  <a:pt x="0" y="0"/>
                  <a:pt x="0" y="0"/>
                </a:cubicBezTo>
                <a:cubicBezTo>
                  <a:pt x="14" y="5"/>
                  <a:pt x="14" y="5"/>
                  <a:pt x="14" y="5"/>
                </a:cubicBezTo>
                <a:cubicBezTo>
                  <a:pt x="19" y="6"/>
                  <a:pt x="24" y="7"/>
                  <a:pt x="29" y="9"/>
                </a:cubicBezTo>
                <a:cubicBezTo>
                  <a:pt x="24" y="10"/>
                  <a:pt x="19" y="11"/>
                  <a:pt x="14" y="12"/>
                </a:cubicBezTo>
                <a:cubicBezTo>
                  <a:pt x="0" y="17"/>
                  <a:pt x="0" y="17"/>
                  <a:pt x="0" y="17"/>
                </a:cubicBezTo>
                <a:cubicBezTo>
                  <a:pt x="0" y="17"/>
                  <a:pt x="0" y="17"/>
                  <a:pt x="0" y="17"/>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49" name="Line 55"/>
          <p:cNvSpPr>
            <a:spLocks noChangeShapeType="1"/>
          </p:cNvSpPr>
          <p:nvPr/>
        </p:nvSpPr>
        <p:spPr bwMode="auto">
          <a:xfrm>
            <a:off x="1773238" y="3657600"/>
            <a:ext cx="255587"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50" name="Freeform 56"/>
          <p:cNvSpPr>
            <a:spLocks/>
          </p:cNvSpPr>
          <p:nvPr/>
        </p:nvSpPr>
        <p:spPr bwMode="auto">
          <a:xfrm>
            <a:off x="1987550" y="3605213"/>
            <a:ext cx="169863" cy="10477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6"/>
                  <a:pt x="14" y="6"/>
                  <a:pt x="14" y="6"/>
                </a:cubicBezTo>
                <a:cubicBezTo>
                  <a:pt x="19" y="7"/>
                  <a:pt x="24" y="8"/>
                  <a:pt x="29" y="9"/>
                </a:cubicBezTo>
                <a:cubicBezTo>
                  <a:pt x="24" y="10"/>
                  <a:pt x="19" y="11"/>
                  <a:pt x="14" y="12"/>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51" name="Line 57"/>
          <p:cNvSpPr>
            <a:spLocks noChangeShapeType="1"/>
          </p:cNvSpPr>
          <p:nvPr/>
        </p:nvSpPr>
        <p:spPr bwMode="auto">
          <a:xfrm>
            <a:off x="1773238" y="3989388"/>
            <a:ext cx="255587"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52" name="Freeform 58"/>
          <p:cNvSpPr>
            <a:spLocks/>
          </p:cNvSpPr>
          <p:nvPr/>
        </p:nvSpPr>
        <p:spPr bwMode="auto">
          <a:xfrm>
            <a:off x="1987550" y="3937000"/>
            <a:ext cx="169863" cy="104775"/>
          </a:xfrm>
          <a:custGeom>
            <a:avLst/>
            <a:gdLst>
              <a:gd name="T0" fmla="*/ 2147483647 w 29"/>
              <a:gd name="T1" fmla="*/ 2147483647 h 18"/>
              <a:gd name="T2" fmla="*/ 0 w 29"/>
              <a:gd name="T3" fmla="*/ 2147483647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1"/>
                  <a:pt x="0" y="1"/>
                  <a:pt x="0" y="1"/>
                </a:cubicBezTo>
                <a:cubicBezTo>
                  <a:pt x="0" y="0"/>
                  <a:pt x="0" y="0"/>
                  <a:pt x="0" y="0"/>
                </a:cubicBezTo>
                <a:cubicBezTo>
                  <a:pt x="14" y="6"/>
                  <a:pt x="14" y="6"/>
                  <a:pt x="14" y="6"/>
                </a:cubicBezTo>
                <a:cubicBezTo>
                  <a:pt x="19" y="7"/>
                  <a:pt x="24" y="8"/>
                  <a:pt x="29" y="9"/>
                </a:cubicBezTo>
                <a:cubicBezTo>
                  <a:pt x="24" y="10"/>
                  <a:pt x="19" y="11"/>
                  <a:pt x="14" y="12"/>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53" name="Rectangle 59"/>
          <p:cNvSpPr>
            <a:spLocks noChangeArrowheads="1"/>
          </p:cNvSpPr>
          <p:nvPr/>
        </p:nvSpPr>
        <p:spPr bwMode="auto">
          <a:xfrm>
            <a:off x="1603375" y="1714500"/>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S</a:t>
            </a:r>
            <a:endParaRPr lang="en-US" i="1">
              <a:latin typeface="Arial" charset="0"/>
            </a:endParaRPr>
          </a:p>
        </p:txBody>
      </p:sp>
      <p:sp>
        <p:nvSpPr>
          <p:cNvPr id="8254" name="Rectangle 60"/>
          <p:cNvSpPr>
            <a:spLocks noChangeArrowheads="1"/>
          </p:cNvSpPr>
          <p:nvPr/>
        </p:nvSpPr>
        <p:spPr bwMode="auto">
          <a:xfrm>
            <a:off x="1706563" y="180975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0</a:t>
            </a:r>
            <a:endParaRPr lang="en-US" i="1">
              <a:latin typeface="Arial" charset="0"/>
            </a:endParaRPr>
          </a:p>
        </p:txBody>
      </p:sp>
      <p:sp>
        <p:nvSpPr>
          <p:cNvPr id="8255" name="Rectangle 61"/>
          <p:cNvSpPr>
            <a:spLocks noChangeArrowheads="1"/>
          </p:cNvSpPr>
          <p:nvPr/>
        </p:nvSpPr>
        <p:spPr bwMode="auto">
          <a:xfrm>
            <a:off x="1603375" y="2051050"/>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S</a:t>
            </a:r>
            <a:endParaRPr lang="en-US" i="1">
              <a:latin typeface="Arial" charset="0"/>
            </a:endParaRPr>
          </a:p>
        </p:txBody>
      </p:sp>
      <p:sp>
        <p:nvSpPr>
          <p:cNvPr id="8256" name="Rectangle 62"/>
          <p:cNvSpPr>
            <a:spLocks noChangeArrowheads="1"/>
          </p:cNvSpPr>
          <p:nvPr/>
        </p:nvSpPr>
        <p:spPr bwMode="auto">
          <a:xfrm>
            <a:off x="1706563" y="21431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1</a:t>
            </a:r>
            <a:endParaRPr lang="en-US" i="1">
              <a:latin typeface="Arial" charset="0"/>
            </a:endParaRPr>
          </a:p>
        </p:txBody>
      </p:sp>
      <p:sp>
        <p:nvSpPr>
          <p:cNvPr id="8257" name="Rectangle 63"/>
          <p:cNvSpPr>
            <a:spLocks noChangeArrowheads="1"/>
          </p:cNvSpPr>
          <p:nvPr/>
        </p:nvSpPr>
        <p:spPr bwMode="auto">
          <a:xfrm>
            <a:off x="1603375" y="2384425"/>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S</a:t>
            </a:r>
            <a:endParaRPr lang="en-US" i="1">
              <a:latin typeface="Arial" charset="0"/>
            </a:endParaRPr>
          </a:p>
        </p:txBody>
      </p:sp>
      <p:sp>
        <p:nvSpPr>
          <p:cNvPr id="8258" name="Rectangle 64"/>
          <p:cNvSpPr>
            <a:spLocks noChangeArrowheads="1"/>
          </p:cNvSpPr>
          <p:nvPr/>
        </p:nvSpPr>
        <p:spPr bwMode="auto">
          <a:xfrm>
            <a:off x="1706563" y="247967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2</a:t>
            </a:r>
            <a:endParaRPr lang="en-US" i="1">
              <a:latin typeface="Arial" charset="0"/>
            </a:endParaRPr>
          </a:p>
        </p:txBody>
      </p:sp>
      <p:sp>
        <p:nvSpPr>
          <p:cNvPr id="8263" name="Rectangle 69"/>
          <p:cNvSpPr>
            <a:spLocks noChangeArrowheads="1"/>
          </p:cNvSpPr>
          <p:nvPr/>
        </p:nvSpPr>
        <p:spPr bwMode="auto">
          <a:xfrm>
            <a:off x="4646613" y="2216150"/>
            <a:ext cx="1158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A</a:t>
            </a:r>
            <a:endParaRPr lang="en-US" i="1">
              <a:latin typeface="Arial" charset="0"/>
            </a:endParaRPr>
          </a:p>
        </p:txBody>
      </p:sp>
      <p:sp>
        <p:nvSpPr>
          <p:cNvPr id="8264" name="Rectangle 70"/>
          <p:cNvSpPr>
            <a:spLocks noChangeArrowheads="1"/>
          </p:cNvSpPr>
          <p:nvPr/>
        </p:nvSpPr>
        <p:spPr bwMode="auto">
          <a:xfrm>
            <a:off x="4791075" y="23114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0</a:t>
            </a:r>
            <a:endParaRPr lang="en-US" i="1">
              <a:latin typeface="Arial" charset="0"/>
            </a:endParaRPr>
          </a:p>
        </p:txBody>
      </p:sp>
      <p:sp>
        <p:nvSpPr>
          <p:cNvPr id="8265" name="Rectangle 71"/>
          <p:cNvSpPr>
            <a:spLocks noChangeArrowheads="1"/>
          </p:cNvSpPr>
          <p:nvPr/>
        </p:nvSpPr>
        <p:spPr bwMode="auto">
          <a:xfrm>
            <a:off x="4646613" y="2551113"/>
            <a:ext cx="1158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A</a:t>
            </a:r>
            <a:endParaRPr lang="en-US" i="1">
              <a:latin typeface="Arial" charset="0"/>
            </a:endParaRPr>
          </a:p>
        </p:txBody>
      </p:sp>
      <p:sp>
        <p:nvSpPr>
          <p:cNvPr id="8266" name="Rectangle 72"/>
          <p:cNvSpPr>
            <a:spLocks noChangeArrowheads="1"/>
          </p:cNvSpPr>
          <p:nvPr/>
        </p:nvSpPr>
        <p:spPr bwMode="auto">
          <a:xfrm>
            <a:off x="4791075" y="2643188"/>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1</a:t>
            </a:r>
            <a:endParaRPr lang="en-US" i="1">
              <a:latin typeface="Arial" charset="0"/>
            </a:endParaRPr>
          </a:p>
        </p:txBody>
      </p:sp>
      <p:sp>
        <p:nvSpPr>
          <p:cNvPr id="8267" name="Rectangle 73"/>
          <p:cNvSpPr>
            <a:spLocks noChangeArrowheads="1"/>
          </p:cNvSpPr>
          <p:nvPr/>
        </p:nvSpPr>
        <p:spPr bwMode="auto">
          <a:xfrm>
            <a:off x="4646613" y="3243263"/>
            <a:ext cx="35400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dirty="0" smtClean="0">
                <a:solidFill>
                  <a:srgbClr val="000000"/>
                </a:solidFill>
                <a:latin typeface="Times Ten Roman" pitchFamily="18" charset="0"/>
              </a:rPr>
              <a:t>A </a:t>
            </a:r>
            <a:r>
              <a:rPr lang="en-US" sz="1500" i="1" baseline="-25000" dirty="0">
                <a:solidFill>
                  <a:srgbClr val="000000"/>
                </a:solidFill>
                <a:latin typeface="Times Ten Roman" pitchFamily="18" charset="0"/>
              </a:rPr>
              <a:t>N</a:t>
            </a:r>
            <a:r>
              <a:rPr lang="en-US" sz="1500" i="1" baseline="-25000" dirty="0" smtClean="0">
                <a:solidFill>
                  <a:srgbClr val="000000"/>
                </a:solidFill>
                <a:latin typeface="Times Ten Roman" pitchFamily="18" charset="0"/>
              </a:rPr>
              <a:t>-1</a:t>
            </a:r>
            <a:endParaRPr lang="en-US" i="1" baseline="-25000" dirty="0">
              <a:latin typeface="Arial" charset="0"/>
            </a:endParaRPr>
          </a:p>
        </p:txBody>
      </p:sp>
      <p:sp>
        <p:nvSpPr>
          <p:cNvPr id="8271" name="Rectangle 77"/>
          <p:cNvSpPr>
            <a:spLocks noChangeArrowheads="1"/>
          </p:cNvSpPr>
          <p:nvPr/>
        </p:nvSpPr>
        <p:spPr bwMode="auto">
          <a:xfrm>
            <a:off x="4481513" y="4159250"/>
            <a:ext cx="2580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dirty="0" smtClean="0">
                <a:solidFill>
                  <a:srgbClr val="000000"/>
                </a:solidFill>
                <a:latin typeface="Times Ten Roman" pitchFamily="18" charset="0"/>
              </a:rPr>
              <a:t>K=</a:t>
            </a:r>
            <a:endParaRPr lang="en-US" i="1" dirty="0">
              <a:latin typeface="Arial" charset="0"/>
            </a:endParaRPr>
          </a:p>
        </p:txBody>
      </p:sp>
      <p:sp>
        <p:nvSpPr>
          <p:cNvPr id="8273" name="Rectangle 79"/>
          <p:cNvSpPr>
            <a:spLocks noChangeArrowheads="1"/>
          </p:cNvSpPr>
          <p:nvPr/>
        </p:nvSpPr>
        <p:spPr bwMode="auto">
          <a:xfrm>
            <a:off x="4875213" y="4159250"/>
            <a:ext cx="2428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log</a:t>
            </a:r>
            <a:endParaRPr lang="en-US" i="1">
              <a:latin typeface="Arial" charset="0"/>
            </a:endParaRPr>
          </a:p>
        </p:txBody>
      </p:sp>
      <p:sp>
        <p:nvSpPr>
          <p:cNvPr id="8274" name="Rectangle 80"/>
          <p:cNvSpPr>
            <a:spLocks noChangeArrowheads="1"/>
          </p:cNvSpPr>
          <p:nvPr/>
        </p:nvSpPr>
        <p:spPr bwMode="auto">
          <a:xfrm>
            <a:off x="5122863" y="4254500"/>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2</a:t>
            </a:r>
            <a:endParaRPr lang="en-US" i="1">
              <a:latin typeface="Arial" charset="0"/>
            </a:endParaRPr>
          </a:p>
        </p:txBody>
      </p:sp>
      <p:sp>
        <p:nvSpPr>
          <p:cNvPr id="8275" name="Rectangle 81"/>
          <p:cNvSpPr>
            <a:spLocks noChangeArrowheads="1"/>
          </p:cNvSpPr>
          <p:nvPr/>
        </p:nvSpPr>
        <p:spPr bwMode="auto">
          <a:xfrm>
            <a:off x="5192713" y="4159250"/>
            <a:ext cx="127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N</a:t>
            </a:r>
            <a:endParaRPr lang="en-US" i="1">
              <a:latin typeface="Arial" charset="0"/>
            </a:endParaRPr>
          </a:p>
        </p:txBody>
      </p:sp>
      <p:sp>
        <p:nvSpPr>
          <p:cNvPr id="8280" name="Rectangle 86"/>
          <p:cNvSpPr>
            <a:spLocks noChangeArrowheads="1"/>
          </p:cNvSpPr>
          <p:nvPr/>
        </p:nvSpPr>
        <p:spPr bwMode="auto">
          <a:xfrm>
            <a:off x="7286625" y="2824163"/>
            <a:ext cx="180975" cy="331787"/>
          </a:xfrm>
          <a:prstGeom prst="rect">
            <a:avLst/>
          </a:prstGeom>
          <a:solidFill>
            <a:srgbClr val="3152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281" name="Line 87"/>
          <p:cNvSpPr>
            <a:spLocks noChangeShapeType="1"/>
          </p:cNvSpPr>
          <p:nvPr/>
        </p:nvSpPr>
        <p:spPr bwMode="auto">
          <a:xfrm flipV="1">
            <a:off x="6372225" y="1820863"/>
            <a:ext cx="1588" cy="23383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2" name="Line 88"/>
          <p:cNvSpPr>
            <a:spLocks noChangeShapeType="1"/>
          </p:cNvSpPr>
          <p:nvPr/>
        </p:nvSpPr>
        <p:spPr bwMode="auto">
          <a:xfrm>
            <a:off x="7467600" y="1820863"/>
            <a:ext cx="1588" cy="23383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3" name="Line 89"/>
          <p:cNvSpPr>
            <a:spLocks noChangeShapeType="1"/>
          </p:cNvSpPr>
          <p:nvPr/>
        </p:nvSpPr>
        <p:spPr bwMode="auto">
          <a:xfrm flipH="1">
            <a:off x="6372225" y="4159250"/>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4" name="Line 90"/>
          <p:cNvSpPr>
            <a:spLocks noChangeShapeType="1"/>
          </p:cNvSpPr>
          <p:nvPr/>
        </p:nvSpPr>
        <p:spPr bwMode="auto">
          <a:xfrm>
            <a:off x="6372225" y="1820863"/>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5" name="Line 91"/>
          <p:cNvSpPr>
            <a:spLocks noChangeShapeType="1"/>
          </p:cNvSpPr>
          <p:nvPr/>
        </p:nvSpPr>
        <p:spPr bwMode="auto">
          <a:xfrm>
            <a:off x="6372225" y="2154238"/>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6" name="Line 92"/>
          <p:cNvSpPr>
            <a:spLocks noChangeShapeType="1"/>
          </p:cNvSpPr>
          <p:nvPr/>
        </p:nvSpPr>
        <p:spPr bwMode="auto">
          <a:xfrm>
            <a:off x="6372225" y="2486025"/>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7" name="Line 93"/>
          <p:cNvSpPr>
            <a:spLocks noChangeShapeType="1"/>
          </p:cNvSpPr>
          <p:nvPr/>
        </p:nvSpPr>
        <p:spPr bwMode="auto">
          <a:xfrm>
            <a:off x="6372225" y="2824163"/>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8" name="Line 94"/>
          <p:cNvSpPr>
            <a:spLocks noChangeShapeType="1"/>
          </p:cNvSpPr>
          <p:nvPr/>
        </p:nvSpPr>
        <p:spPr bwMode="auto">
          <a:xfrm>
            <a:off x="6372225" y="3155950"/>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89" name="Line 95"/>
          <p:cNvSpPr>
            <a:spLocks noChangeShapeType="1"/>
          </p:cNvSpPr>
          <p:nvPr/>
        </p:nvSpPr>
        <p:spPr bwMode="auto">
          <a:xfrm>
            <a:off x="6372225" y="3487738"/>
            <a:ext cx="1095375" cy="15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90" name="Line 96"/>
          <p:cNvSpPr>
            <a:spLocks noChangeShapeType="1"/>
          </p:cNvSpPr>
          <p:nvPr/>
        </p:nvSpPr>
        <p:spPr bwMode="auto">
          <a:xfrm>
            <a:off x="6372225" y="3825875"/>
            <a:ext cx="1095375" cy="158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291" name="Rectangle 97"/>
          <p:cNvSpPr>
            <a:spLocks noChangeArrowheads="1"/>
          </p:cNvSpPr>
          <p:nvPr/>
        </p:nvSpPr>
        <p:spPr bwMode="auto">
          <a:xfrm>
            <a:off x="6626225" y="187483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 0</a:t>
            </a:r>
            <a:endParaRPr lang="en-US" i="1">
              <a:latin typeface="Arial" charset="0"/>
            </a:endParaRPr>
          </a:p>
        </p:txBody>
      </p:sp>
      <p:sp>
        <p:nvSpPr>
          <p:cNvPr id="8292" name="Rectangle 98"/>
          <p:cNvSpPr>
            <a:spLocks noChangeArrowheads="1"/>
          </p:cNvSpPr>
          <p:nvPr/>
        </p:nvSpPr>
        <p:spPr bwMode="auto">
          <a:xfrm>
            <a:off x="6626225" y="219868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 1</a:t>
            </a:r>
            <a:endParaRPr lang="en-US" i="1">
              <a:latin typeface="Arial" charset="0"/>
            </a:endParaRPr>
          </a:p>
        </p:txBody>
      </p:sp>
      <p:sp>
        <p:nvSpPr>
          <p:cNvPr id="8293" name="Rectangle 99"/>
          <p:cNvSpPr>
            <a:spLocks noChangeArrowheads="1"/>
          </p:cNvSpPr>
          <p:nvPr/>
        </p:nvSpPr>
        <p:spPr bwMode="auto">
          <a:xfrm>
            <a:off x="6626225" y="252253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 2</a:t>
            </a:r>
            <a:endParaRPr lang="en-US" i="1">
              <a:latin typeface="Arial" charset="0"/>
            </a:endParaRPr>
          </a:p>
        </p:txBody>
      </p:sp>
      <p:sp>
        <p:nvSpPr>
          <p:cNvPr id="8298" name="Rectangle 104"/>
          <p:cNvSpPr>
            <a:spLocks noChangeArrowheads="1"/>
          </p:cNvSpPr>
          <p:nvPr/>
        </p:nvSpPr>
        <p:spPr bwMode="auto">
          <a:xfrm>
            <a:off x="6475413" y="3881438"/>
            <a:ext cx="433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Word</a:t>
            </a:r>
            <a:endParaRPr lang="en-US" i="1">
              <a:latin typeface="Arial" charset="0"/>
            </a:endParaRPr>
          </a:p>
        </p:txBody>
      </p:sp>
      <p:sp>
        <p:nvSpPr>
          <p:cNvPr id="8299" name="Rectangle 105"/>
          <p:cNvSpPr>
            <a:spLocks noChangeArrowheads="1"/>
          </p:cNvSpPr>
          <p:nvPr/>
        </p:nvSpPr>
        <p:spPr bwMode="auto">
          <a:xfrm>
            <a:off x="6973888" y="3881438"/>
            <a:ext cx="341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dirty="0" smtClean="0">
                <a:solidFill>
                  <a:srgbClr val="000000"/>
                </a:solidFill>
                <a:latin typeface="Times Ten Roman" pitchFamily="18" charset="0"/>
              </a:rPr>
              <a:t>2</a:t>
            </a:r>
            <a:r>
              <a:rPr lang="en-US" sz="1500" i="1" baseline="30000" dirty="0" smtClean="0">
                <a:solidFill>
                  <a:srgbClr val="000000"/>
                </a:solidFill>
                <a:latin typeface="Times Ten Roman" pitchFamily="18" charset="0"/>
              </a:rPr>
              <a:t>N</a:t>
            </a:r>
            <a:r>
              <a:rPr lang="en-US" sz="1500" i="1" dirty="0" smtClean="0">
                <a:solidFill>
                  <a:srgbClr val="000000"/>
                </a:solidFill>
                <a:latin typeface="Times Ten Roman" pitchFamily="18" charset="0"/>
              </a:rPr>
              <a:t>-1</a:t>
            </a:r>
            <a:endParaRPr lang="en-US" i="1" dirty="0">
              <a:latin typeface="Arial" charset="0"/>
            </a:endParaRPr>
          </a:p>
        </p:txBody>
      </p:sp>
      <p:sp>
        <p:nvSpPr>
          <p:cNvPr id="8302" name="Rectangle 108"/>
          <p:cNvSpPr>
            <a:spLocks noChangeArrowheads="1"/>
          </p:cNvSpPr>
          <p:nvPr/>
        </p:nvSpPr>
        <p:spPr bwMode="auto">
          <a:xfrm>
            <a:off x="7773988" y="2422525"/>
            <a:ext cx="581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Storage</a:t>
            </a:r>
            <a:endParaRPr lang="en-US" i="1">
              <a:latin typeface="Arial" charset="0"/>
            </a:endParaRPr>
          </a:p>
        </p:txBody>
      </p:sp>
      <p:sp>
        <p:nvSpPr>
          <p:cNvPr id="8303" name="Rectangle 109"/>
          <p:cNvSpPr>
            <a:spLocks noChangeArrowheads="1"/>
          </p:cNvSpPr>
          <p:nvPr/>
        </p:nvSpPr>
        <p:spPr bwMode="auto">
          <a:xfrm>
            <a:off x="7773988" y="2632075"/>
            <a:ext cx="273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cell</a:t>
            </a:r>
            <a:endParaRPr lang="en-US" i="1">
              <a:latin typeface="Arial" charset="0"/>
            </a:endParaRPr>
          </a:p>
        </p:txBody>
      </p:sp>
      <p:sp>
        <p:nvSpPr>
          <p:cNvPr id="8304" name="Freeform 110"/>
          <p:cNvSpPr>
            <a:spLocks/>
          </p:cNvSpPr>
          <p:nvPr/>
        </p:nvSpPr>
        <p:spPr bwMode="auto">
          <a:xfrm>
            <a:off x="6557963" y="2824163"/>
            <a:ext cx="1587" cy="331787"/>
          </a:xfrm>
          <a:custGeom>
            <a:avLst/>
            <a:gdLst>
              <a:gd name="T0" fmla="*/ 0 w 1587"/>
              <a:gd name="T1" fmla="*/ 0 h 209"/>
              <a:gd name="T2" fmla="*/ 0 w 1587"/>
              <a:gd name="T3" fmla="*/ 2147483647 h 209"/>
              <a:gd name="T4" fmla="*/ 0 w 1587"/>
              <a:gd name="T5" fmla="*/ 0 h 209"/>
              <a:gd name="T6" fmla="*/ 0 60000 65536"/>
              <a:gd name="T7" fmla="*/ 0 60000 65536"/>
              <a:gd name="T8" fmla="*/ 0 60000 65536"/>
            </a:gdLst>
            <a:ahLst/>
            <a:cxnLst>
              <a:cxn ang="T6">
                <a:pos x="T0" y="T1"/>
              </a:cxn>
              <a:cxn ang="T7">
                <a:pos x="T2" y="T3"/>
              </a:cxn>
              <a:cxn ang="T8">
                <a:pos x="T4" y="T5"/>
              </a:cxn>
            </a:cxnLst>
            <a:rect l="0" t="0" r="r" b="b"/>
            <a:pathLst>
              <a:path w="1587"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05" name="Line 111"/>
          <p:cNvSpPr>
            <a:spLocks noChangeShapeType="1"/>
          </p:cNvSpPr>
          <p:nvPr/>
        </p:nvSpPr>
        <p:spPr bwMode="auto">
          <a:xfrm>
            <a:off x="6557963" y="2824163"/>
            <a:ext cx="1587"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06" name="Freeform 112"/>
          <p:cNvSpPr>
            <a:spLocks/>
          </p:cNvSpPr>
          <p:nvPr/>
        </p:nvSpPr>
        <p:spPr bwMode="auto">
          <a:xfrm>
            <a:off x="6738938" y="2824163"/>
            <a:ext cx="1587" cy="331787"/>
          </a:xfrm>
          <a:custGeom>
            <a:avLst/>
            <a:gdLst>
              <a:gd name="T0" fmla="*/ 0 w 1587"/>
              <a:gd name="T1" fmla="*/ 0 h 209"/>
              <a:gd name="T2" fmla="*/ 0 w 1587"/>
              <a:gd name="T3" fmla="*/ 2147483647 h 209"/>
              <a:gd name="T4" fmla="*/ 0 w 1587"/>
              <a:gd name="T5" fmla="*/ 0 h 209"/>
              <a:gd name="T6" fmla="*/ 0 60000 65536"/>
              <a:gd name="T7" fmla="*/ 0 60000 65536"/>
              <a:gd name="T8" fmla="*/ 0 60000 65536"/>
            </a:gdLst>
            <a:ahLst/>
            <a:cxnLst>
              <a:cxn ang="T6">
                <a:pos x="T0" y="T1"/>
              </a:cxn>
              <a:cxn ang="T7">
                <a:pos x="T2" y="T3"/>
              </a:cxn>
              <a:cxn ang="T8">
                <a:pos x="T4" y="T5"/>
              </a:cxn>
            </a:cxnLst>
            <a:rect l="0" t="0" r="r" b="b"/>
            <a:pathLst>
              <a:path w="1587"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07" name="Line 113"/>
          <p:cNvSpPr>
            <a:spLocks noChangeShapeType="1"/>
          </p:cNvSpPr>
          <p:nvPr/>
        </p:nvSpPr>
        <p:spPr bwMode="auto">
          <a:xfrm>
            <a:off x="6738938" y="2824163"/>
            <a:ext cx="1587"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08" name="Freeform 114"/>
          <p:cNvSpPr>
            <a:spLocks/>
          </p:cNvSpPr>
          <p:nvPr/>
        </p:nvSpPr>
        <p:spPr bwMode="auto">
          <a:xfrm>
            <a:off x="6919913" y="2824163"/>
            <a:ext cx="1587" cy="331787"/>
          </a:xfrm>
          <a:custGeom>
            <a:avLst/>
            <a:gdLst>
              <a:gd name="T0" fmla="*/ 0 w 1587"/>
              <a:gd name="T1" fmla="*/ 0 h 209"/>
              <a:gd name="T2" fmla="*/ 0 w 1587"/>
              <a:gd name="T3" fmla="*/ 2147483647 h 209"/>
              <a:gd name="T4" fmla="*/ 0 w 1587"/>
              <a:gd name="T5" fmla="*/ 0 h 209"/>
              <a:gd name="T6" fmla="*/ 0 60000 65536"/>
              <a:gd name="T7" fmla="*/ 0 60000 65536"/>
              <a:gd name="T8" fmla="*/ 0 60000 65536"/>
            </a:gdLst>
            <a:ahLst/>
            <a:cxnLst>
              <a:cxn ang="T6">
                <a:pos x="T0" y="T1"/>
              </a:cxn>
              <a:cxn ang="T7">
                <a:pos x="T2" y="T3"/>
              </a:cxn>
              <a:cxn ang="T8">
                <a:pos x="T4" y="T5"/>
              </a:cxn>
            </a:cxnLst>
            <a:rect l="0" t="0" r="r" b="b"/>
            <a:pathLst>
              <a:path w="1587"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09" name="Line 115"/>
          <p:cNvSpPr>
            <a:spLocks noChangeShapeType="1"/>
          </p:cNvSpPr>
          <p:nvPr/>
        </p:nvSpPr>
        <p:spPr bwMode="auto">
          <a:xfrm>
            <a:off x="6919913" y="2824163"/>
            <a:ext cx="1587"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10" name="Freeform 116"/>
          <p:cNvSpPr>
            <a:spLocks/>
          </p:cNvSpPr>
          <p:nvPr/>
        </p:nvSpPr>
        <p:spPr bwMode="auto">
          <a:xfrm>
            <a:off x="7105650" y="2824163"/>
            <a:ext cx="1588" cy="331787"/>
          </a:xfrm>
          <a:custGeom>
            <a:avLst/>
            <a:gdLst>
              <a:gd name="T0" fmla="*/ 0 w 1588"/>
              <a:gd name="T1" fmla="*/ 0 h 209"/>
              <a:gd name="T2" fmla="*/ 0 w 1588"/>
              <a:gd name="T3" fmla="*/ 2147483647 h 209"/>
              <a:gd name="T4" fmla="*/ 0 w 1588"/>
              <a:gd name="T5" fmla="*/ 0 h 209"/>
              <a:gd name="T6" fmla="*/ 0 60000 65536"/>
              <a:gd name="T7" fmla="*/ 0 60000 65536"/>
              <a:gd name="T8" fmla="*/ 0 60000 65536"/>
            </a:gdLst>
            <a:ahLst/>
            <a:cxnLst>
              <a:cxn ang="T6">
                <a:pos x="T0" y="T1"/>
              </a:cxn>
              <a:cxn ang="T7">
                <a:pos x="T2" y="T3"/>
              </a:cxn>
              <a:cxn ang="T8">
                <a:pos x="T4" y="T5"/>
              </a:cxn>
            </a:cxnLst>
            <a:rect l="0" t="0" r="r" b="b"/>
            <a:pathLst>
              <a:path w="1588"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11" name="Line 117"/>
          <p:cNvSpPr>
            <a:spLocks noChangeShapeType="1"/>
          </p:cNvSpPr>
          <p:nvPr/>
        </p:nvSpPr>
        <p:spPr bwMode="auto">
          <a:xfrm>
            <a:off x="7105650" y="2824163"/>
            <a:ext cx="1588"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12" name="Freeform 118"/>
          <p:cNvSpPr>
            <a:spLocks/>
          </p:cNvSpPr>
          <p:nvPr/>
        </p:nvSpPr>
        <p:spPr bwMode="auto">
          <a:xfrm>
            <a:off x="7286625" y="2824163"/>
            <a:ext cx="1588" cy="331787"/>
          </a:xfrm>
          <a:custGeom>
            <a:avLst/>
            <a:gdLst>
              <a:gd name="T0" fmla="*/ 0 w 1588"/>
              <a:gd name="T1" fmla="*/ 0 h 209"/>
              <a:gd name="T2" fmla="*/ 0 w 1588"/>
              <a:gd name="T3" fmla="*/ 2147483647 h 209"/>
              <a:gd name="T4" fmla="*/ 0 w 1588"/>
              <a:gd name="T5" fmla="*/ 0 h 209"/>
              <a:gd name="T6" fmla="*/ 0 60000 65536"/>
              <a:gd name="T7" fmla="*/ 0 60000 65536"/>
              <a:gd name="T8" fmla="*/ 0 60000 65536"/>
            </a:gdLst>
            <a:ahLst/>
            <a:cxnLst>
              <a:cxn ang="T6">
                <a:pos x="T0" y="T1"/>
              </a:cxn>
              <a:cxn ang="T7">
                <a:pos x="T2" y="T3"/>
              </a:cxn>
              <a:cxn ang="T8">
                <a:pos x="T4" y="T5"/>
              </a:cxn>
            </a:cxnLst>
            <a:rect l="0" t="0" r="r" b="b"/>
            <a:pathLst>
              <a:path w="1588" h="209">
                <a:moveTo>
                  <a:pt x="0" y="0"/>
                </a:moveTo>
                <a:lnTo>
                  <a:pt x="0" y="20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13" name="Line 119"/>
          <p:cNvSpPr>
            <a:spLocks noChangeShapeType="1"/>
          </p:cNvSpPr>
          <p:nvPr/>
        </p:nvSpPr>
        <p:spPr bwMode="auto">
          <a:xfrm>
            <a:off x="7286625" y="2824163"/>
            <a:ext cx="1588" cy="331787"/>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14" name="Line 120"/>
          <p:cNvSpPr>
            <a:spLocks noChangeShapeType="1"/>
          </p:cNvSpPr>
          <p:nvPr/>
        </p:nvSpPr>
        <p:spPr bwMode="auto">
          <a:xfrm flipV="1">
            <a:off x="7397750" y="2660650"/>
            <a:ext cx="268288" cy="261938"/>
          </a:xfrm>
          <a:prstGeom prst="line">
            <a:avLst/>
          </a:prstGeom>
          <a:noFill/>
          <a:ln w="111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15" name="Freeform 121"/>
          <p:cNvSpPr>
            <a:spLocks/>
          </p:cNvSpPr>
          <p:nvPr/>
        </p:nvSpPr>
        <p:spPr bwMode="auto">
          <a:xfrm>
            <a:off x="7339013" y="2876550"/>
            <a:ext cx="104775" cy="104775"/>
          </a:xfrm>
          <a:custGeom>
            <a:avLst/>
            <a:gdLst>
              <a:gd name="T0" fmla="*/ 2147483647 w 18"/>
              <a:gd name="T1" fmla="*/ 2147483647 h 18"/>
              <a:gd name="T2" fmla="*/ 2147483647 w 18"/>
              <a:gd name="T3" fmla="*/ 2147483647 h 18"/>
              <a:gd name="T4" fmla="*/ 2147483647 w 18"/>
              <a:gd name="T5" fmla="*/ 2147483647 h 18"/>
              <a:gd name="T6" fmla="*/ 2147483647 w 18"/>
              <a:gd name="T7" fmla="*/ 2147483647 h 18"/>
              <a:gd name="T8" fmla="*/ 0 w 18"/>
              <a:gd name="T9" fmla="*/ 2147483647 h 18"/>
              <a:gd name="T10" fmla="*/ 2147483647 w 18"/>
              <a:gd name="T11" fmla="*/ 2147483647 h 18"/>
              <a:gd name="T12" fmla="*/ 2147483647 w 18"/>
              <a:gd name="T13" fmla="*/ 0 h 18"/>
              <a:gd name="T14" fmla="*/ 2147483647 w 18"/>
              <a:gd name="T15" fmla="*/ 0 h 18"/>
              <a:gd name="T16" fmla="*/ 2147483647 w 18"/>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8">
                <a:moveTo>
                  <a:pt x="12" y="7"/>
                </a:moveTo>
                <a:cubicBezTo>
                  <a:pt x="18" y="8"/>
                  <a:pt x="18" y="8"/>
                  <a:pt x="18" y="8"/>
                </a:cubicBezTo>
                <a:cubicBezTo>
                  <a:pt x="18" y="8"/>
                  <a:pt x="18" y="8"/>
                  <a:pt x="18" y="8"/>
                </a:cubicBezTo>
                <a:cubicBezTo>
                  <a:pt x="9" y="12"/>
                  <a:pt x="9" y="12"/>
                  <a:pt x="9" y="12"/>
                </a:cubicBezTo>
                <a:cubicBezTo>
                  <a:pt x="6" y="14"/>
                  <a:pt x="3" y="16"/>
                  <a:pt x="0" y="18"/>
                </a:cubicBezTo>
                <a:cubicBezTo>
                  <a:pt x="2" y="15"/>
                  <a:pt x="4" y="12"/>
                  <a:pt x="6" y="9"/>
                </a:cubicBezTo>
                <a:cubicBezTo>
                  <a:pt x="10" y="0"/>
                  <a:pt x="10" y="0"/>
                  <a:pt x="10" y="0"/>
                </a:cubicBezTo>
                <a:cubicBezTo>
                  <a:pt x="10" y="0"/>
                  <a:pt x="10" y="0"/>
                  <a:pt x="10" y="0"/>
                </a:cubicBez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16" name="Line 122"/>
          <p:cNvSpPr>
            <a:spLocks noChangeShapeType="1"/>
          </p:cNvSpPr>
          <p:nvPr/>
        </p:nvSpPr>
        <p:spPr bwMode="auto">
          <a:xfrm>
            <a:off x="5999163" y="1984375"/>
            <a:ext cx="25082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17" name="Freeform 123"/>
          <p:cNvSpPr>
            <a:spLocks/>
          </p:cNvSpPr>
          <p:nvPr/>
        </p:nvSpPr>
        <p:spPr bwMode="auto">
          <a:xfrm>
            <a:off x="6202363" y="1938338"/>
            <a:ext cx="169862" cy="98425"/>
          </a:xfrm>
          <a:custGeom>
            <a:avLst/>
            <a:gdLst>
              <a:gd name="T0" fmla="*/ 2147483647 w 29"/>
              <a:gd name="T1" fmla="*/ 2147483647 h 17"/>
              <a:gd name="T2" fmla="*/ 0 w 29"/>
              <a:gd name="T3" fmla="*/ 0 h 17"/>
              <a:gd name="T4" fmla="*/ 2147483647 w 29"/>
              <a:gd name="T5" fmla="*/ 0 h 17"/>
              <a:gd name="T6" fmla="*/ 2147483647 w 29"/>
              <a:gd name="T7" fmla="*/ 2147483647 h 17"/>
              <a:gd name="T8" fmla="*/ 2147483647 w 29"/>
              <a:gd name="T9" fmla="*/ 2147483647 h 17"/>
              <a:gd name="T10" fmla="*/ 2147483647 w 29"/>
              <a:gd name="T11" fmla="*/ 2147483647 h 17"/>
              <a:gd name="T12" fmla="*/ 2147483647 w 29"/>
              <a:gd name="T13" fmla="*/ 2147483647 h 17"/>
              <a:gd name="T14" fmla="*/ 0 w 29"/>
              <a:gd name="T15" fmla="*/ 2147483647 h 17"/>
              <a:gd name="T16" fmla="*/ 2147483647 w 29"/>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7">
                <a:moveTo>
                  <a:pt x="6" y="8"/>
                </a:moveTo>
                <a:cubicBezTo>
                  <a:pt x="0" y="0"/>
                  <a:pt x="0" y="0"/>
                  <a:pt x="0" y="0"/>
                </a:cubicBezTo>
                <a:cubicBezTo>
                  <a:pt x="1" y="0"/>
                  <a:pt x="1" y="0"/>
                  <a:pt x="1" y="0"/>
                </a:cubicBezTo>
                <a:cubicBezTo>
                  <a:pt x="15" y="5"/>
                  <a:pt x="15" y="5"/>
                  <a:pt x="15" y="5"/>
                </a:cubicBezTo>
                <a:cubicBezTo>
                  <a:pt x="20" y="6"/>
                  <a:pt x="25" y="7"/>
                  <a:pt x="29" y="8"/>
                </a:cubicBezTo>
                <a:cubicBezTo>
                  <a:pt x="25" y="9"/>
                  <a:pt x="20" y="11"/>
                  <a:pt x="15" y="12"/>
                </a:cubicBezTo>
                <a:cubicBezTo>
                  <a:pt x="1" y="17"/>
                  <a:pt x="1" y="17"/>
                  <a:pt x="1" y="17"/>
                </a:cubicBezTo>
                <a:cubicBezTo>
                  <a:pt x="0" y="17"/>
                  <a:pt x="0" y="17"/>
                  <a:pt x="0" y="17"/>
                </a:cubicBez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18" name="Line 124"/>
          <p:cNvSpPr>
            <a:spLocks noChangeShapeType="1"/>
          </p:cNvSpPr>
          <p:nvPr/>
        </p:nvSpPr>
        <p:spPr bwMode="auto">
          <a:xfrm>
            <a:off x="5999163" y="2322513"/>
            <a:ext cx="250825"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19" name="Freeform 125"/>
          <p:cNvSpPr>
            <a:spLocks/>
          </p:cNvSpPr>
          <p:nvPr/>
        </p:nvSpPr>
        <p:spPr bwMode="auto">
          <a:xfrm>
            <a:off x="6202363" y="2270125"/>
            <a:ext cx="169862" cy="104775"/>
          </a:xfrm>
          <a:custGeom>
            <a:avLst/>
            <a:gdLst>
              <a:gd name="T0" fmla="*/ 2147483647 w 29"/>
              <a:gd name="T1" fmla="*/ 2147483647 h 18"/>
              <a:gd name="T2" fmla="*/ 0 w 29"/>
              <a:gd name="T3" fmla="*/ 0 h 18"/>
              <a:gd name="T4" fmla="*/ 2147483647 w 29"/>
              <a:gd name="T5" fmla="*/ 0 h 18"/>
              <a:gd name="T6" fmla="*/ 2147483647 w 29"/>
              <a:gd name="T7" fmla="*/ 2147483647 h 18"/>
              <a:gd name="T8" fmla="*/ 2147483647 w 29"/>
              <a:gd name="T9" fmla="*/ 2147483647 h 18"/>
              <a:gd name="T10" fmla="*/ 2147483647 w 29"/>
              <a:gd name="T11" fmla="*/ 2147483647 h 18"/>
              <a:gd name="T12" fmla="*/ 2147483647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6" y="9"/>
                </a:moveTo>
                <a:cubicBezTo>
                  <a:pt x="0" y="0"/>
                  <a:pt x="0" y="0"/>
                  <a:pt x="0" y="0"/>
                </a:cubicBezTo>
                <a:cubicBezTo>
                  <a:pt x="1" y="0"/>
                  <a:pt x="1" y="0"/>
                  <a:pt x="1" y="0"/>
                </a:cubicBezTo>
                <a:cubicBezTo>
                  <a:pt x="15" y="5"/>
                  <a:pt x="15" y="5"/>
                  <a:pt x="15" y="5"/>
                </a:cubicBezTo>
                <a:cubicBezTo>
                  <a:pt x="20" y="7"/>
                  <a:pt x="25" y="8"/>
                  <a:pt x="29" y="9"/>
                </a:cubicBezTo>
                <a:cubicBezTo>
                  <a:pt x="25" y="10"/>
                  <a:pt x="20" y="11"/>
                  <a:pt x="15" y="12"/>
                </a:cubicBezTo>
                <a:cubicBezTo>
                  <a:pt x="1" y="18"/>
                  <a:pt x="1" y="18"/>
                  <a:pt x="1" y="18"/>
                </a:cubicBezTo>
                <a:cubicBezTo>
                  <a:pt x="0" y="17"/>
                  <a:pt x="0" y="17"/>
                  <a:pt x="0" y="17"/>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20" name="Line 126"/>
          <p:cNvSpPr>
            <a:spLocks noChangeShapeType="1"/>
          </p:cNvSpPr>
          <p:nvPr/>
        </p:nvSpPr>
        <p:spPr bwMode="auto">
          <a:xfrm>
            <a:off x="5999163" y="2654300"/>
            <a:ext cx="25082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21" name="Freeform 127"/>
          <p:cNvSpPr>
            <a:spLocks/>
          </p:cNvSpPr>
          <p:nvPr/>
        </p:nvSpPr>
        <p:spPr bwMode="auto">
          <a:xfrm>
            <a:off x="6202363" y="2601913"/>
            <a:ext cx="169862" cy="104775"/>
          </a:xfrm>
          <a:custGeom>
            <a:avLst/>
            <a:gdLst>
              <a:gd name="T0" fmla="*/ 2147483647 w 29"/>
              <a:gd name="T1" fmla="*/ 2147483647 h 18"/>
              <a:gd name="T2" fmla="*/ 0 w 29"/>
              <a:gd name="T3" fmla="*/ 0 h 18"/>
              <a:gd name="T4" fmla="*/ 2147483647 w 29"/>
              <a:gd name="T5" fmla="*/ 0 h 18"/>
              <a:gd name="T6" fmla="*/ 2147483647 w 29"/>
              <a:gd name="T7" fmla="*/ 2147483647 h 18"/>
              <a:gd name="T8" fmla="*/ 2147483647 w 29"/>
              <a:gd name="T9" fmla="*/ 2147483647 h 18"/>
              <a:gd name="T10" fmla="*/ 2147483647 w 29"/>
              <a:gd name="T11" fmla="*/ 2147483647 h 18"/>
              <a:gd name="T12" fmla="*/ 2147483647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6" y="9"/>
                </a:moveTo>
                <a:cubicBezTo>
                  <a:pt x="0" y="0"/>
                  <a:pt x="0" y="0"/>
                  <a:pt x="0" y="0"/>
                </a:cubicBezTo>
                <a:cubicBezTo>
                  <a:pt x="1" y="0"/>
                  <a:pt x="1" y="0"/>
                  <a:pt x="1" y="0"/>
                </a:cubicBezTo>
                <a:cubicBezTo>
                  <a:pt x="15" y="6"/>
                  <a:pt x="15" y="6"/>
                  <a:pt x="15" y="6"/>
                </a:cubicBezTo>
                <a:cubicBezTo>
                  <a:pt x="20" y="7"/>
                  <a:pt x="25" y="8"/>
                  <a:pt x="29" y="9"/>
                </a:cubicBezTo>
                <a:cubicBezTo>
                  <a:pt x="25" y="10"/>
                  <a:pt x="20" y="11"/>
                  <a:pt x="15" y="12"/>
                </a:cubicBezTo>
                <a:cubicBezTo>
                  <a:pt x="1" y="18"/>
                  <a:pt x="1" y="18"/>
                  <a:pt x="1" y="18"/>
                </a:cubicBezTo>
                <a:cubicBezTo>
                  <a:pt x="0" y="18"/>
                  <a:pt x="0" y="18"/>
                  <a:pt x="0" y="18"/>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22" name="Line 128"/>
          <p:cNvSpPr>
            <a:spLocks noChangeShapeType="1"/>
          </p:cNvSpPr>
          <p:nvPr/>
        </p:nvSpPr>
        <p:spPr bwMode="auto">
          <a:xfrm>
            <a:off x="4873625" y="2514600"/>
            <a:ext cx="25717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23" name="Freeform 129"/>
          <p:cNvSpPr>
            <a:spLocks/>
          </p:cNvSpPr>
          <p:nvPr/>
        </p:nvSpPr>
        <p:spPr bwMode="auto">
          <a:xfrm>
            <a:off x="5089525" y="2462213"/>
            <a:ext cx="168275" cy="10477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5"/>
                  <a:pt x="14" y="5"/>
                  <a:pt x="14" y="5"/>
                </a:cubicBezTo>
                <a:cubicBezTo>
                  <a:pt x="19" y="7"/>
                  <a:pt x="24" y="8"/>
                  <a:pt x="29" y="9"/>
                </a:cubicBezTo>
                <a:cubicBezTo>
                  <a:pt x="24" y="10"/>
                  <a:pt x="19" y="11"/>
                  <a:pt x="14" y="12"/>
                </a:cubicBezTo>
                <a:cubicBezTo>
                  <a:pt x="0" y="18"/>
                  <a:pt x="0" y="18"/>
                  <a:pt x="0" y="18"/>
                </a:cubicBezTo>
                <a:cubicBezTo>
                  <a:pt x="0" y="17"/>
                  <a:pt x="0" y="17"/>
                  <a:pt x="0" y="17"/>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24" name="Line 130"/>
          <p:cNvSpPr>
            <a:spLocks noChangeShapeType="1"/>
          </p:cNvSpPr>
          <p:nvPr/>
        </p:nvSpPr>
        <p:spPr bwMode="auto">
          <a:xfrm>
            <a:off x="4873625" y="2852738"/>
            <a:ext cx="257175"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25" name="Freeform 131"/>
          <p:cNvSpPr>
            <a:spLocks/>
          </p:cNvSpPr>
          <p:nvPr/>
        </p:nvSpPr>
        <p:spPr bwMode="auto">
          <a:xfrm>
            <a:off x="5089525" y="2800350"/>
            <a:ext cx="168275" cy="10477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6"/>
                  <a:pt x="14" y="6"/>
                  <a:pt x="14" y="6"/>
                </a:cubicBezTo>
                <a:cubicBezTo>
                  <a:pt x="19" y="7"/>
                  <a:pt x="24" y="8"/>
                  <a:pt x="29" y="9"/>
                </a:cubicBezTo>
                <a:cubicBezTo>
                  <a:pt x="24" y="10"/>
                  <a:pt x="19" y="11"/>
                  <a:pt x="14" y="12"/>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26" name="Line 132"/>
          <p:cNvSpPr>
            <a:spLocks noChangeShapeType="1"/>
          </p:cNvSpPr>
          <p:nvPr/>
        </p:nvSpPr>
        <p:spPr bwMode="auto">
          <a:xfrm>
            <a:off x="4873625" y="3197225"/>
            <a:ext cx="25717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27" name="Freeform 133"/>
          <p:cNvSpPr>
            <a:spLocks/>
          </p:cNvSpPr>
          <p:nvPr/>
        </p:nvSpPr>
        <p:spPr bwMode="auto">
          <a:xfrm>
            <a:off x="5089525" y="3144838"/>
            <a:ext cx="168275" cy="98425"/>
          </a:xfrm>
          <a:custGeom>
            <a:avLst/>
            <a:gdLst>
              <a:gd name="T0" fmla="*/ 2147483647 w 29"/>
              <a:gd name="T1" fmla="*/ 2147483647 h 17"/>
              <a:gd name="T2" fmla="*/ 0 w 29"/>
              <a:gd name="T3" fmla="*/ 0 h 17"/>
              <a:gd name="T4" fmla="*/ 0 w 29"/>
              <a:gd name="T5" fmla="*/ 0 h 17"/>
              <a:gd name="T6" fmla="*/ 2147483647 w 29"/>
              <a:gd name="T7" fmla="*/ 2147483647 h 17"/>
              <a:gd name="T8" fmla="*/ 2147483647 w 29"/>
              <a:gd name="T9" fmla="*/ 2147483647 h 17"/>
              <a:gd name="T10" fmla="*/ 2147483647 w 29"/>
              <a:gd name="T11" fmla="*/ 2147483647 h 17"/>
              <a:gd name="T12" fmla="*/ 0 w 29"/>
              <a:gd name="T13" fmla="*/ 2147483647 h 17"/>
              <a:gd name="T14" fmla="*/ 0 w 29"/>
              <a:gd name="T15" fmla="*/ 2147483647 h 17"/>
              <a:gd name="T16" fmla="*/ 2147483647 w 29"/>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7">
                <a:moveTo>
                  <a:pt x="5" y="9"/>
                </a:moveTo>
                <a:cubicBezTo>
                  <a:pt x="0" y="0"/>
                  <a:pt x="0" y="0"/>
                  <a:pt x="0" y="0"/>
                </a:cubicBezTo>
                <a:cubicBezTo>
                  <a:pt x="0" y="0"/>
                  <a:pt x="0" y="0"/>
                  <a:pt x="0" y="0"/>
                </a:cubicBezTo>
                <a:cubicBezTo>
                  <a:pt x="14" y="5"/>
                  <a:pt x="14" y="5"/>
                  <a:pt x="14" y="5"/>
                </a:cubicBezTo>
                <a:cubicBezTo>
                  <a:pt x="19" y="6"/>
                  <a:pt x="24" y="7"/>
                  <a:pt x="29" y="9"/>
                </a:cubicBezTo>
                <a:cubicBezTo>
                  <a:pt x="24" y="10"/>
                  <a:pt x="19" y="11"/>
                  <a:pt x="14" y="12"/>
                </a:cubicBezTo>
                <a:cubicBezTo>
                  <a:pt x="0" y="17"/>
                  <a:pt x="0" y="17"/>
                  <a:pt x="0" y="17"/>
                </a:cubicBezTo>
                <a:cubicBezTo>
                  <a:pt x="0" y="17"/>
                  <a:pt x="0" y="17"/>
                  <a:pt x="0" y="17"/>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28" name="Line 134"/>
          <p:cNvSpPr>
            <a:spLocks noChangeShapeType="1"/>
          </p:cNvSpPr>
          <p:nvPr/>
        </p:nvSpPr>
        <p:spPr bwMode="auto">
          <a:xfrm>
            <a:off x="4873625" y="3535363"/>
            <a:ext cx="257175"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29" name="Freeform 135"/>
          <p:cNvSpPr>
            <a:spLocks/>
          </p:cNvSpPr>
          <p:nvPr/>
        </p:nvSpPr>
        <p:spPr bwMode="auto">
          <a:xfrm>
            <a:off x="5089525" y="3482975"/>
            <a:ext cx="168275" cy="104775"/>
          </a:xfrm>
          <a:custGeom>
            <a:avLst/>
            <a:gdLst>
              <a:gd name="T0" fmla="*/ 2147483647 w 29"/>
              <a:gd name="T1" fmla="*/ 2147483647 h 18"/>
              <a:gd name="T2" fmla="*/ 0 w 29"/>
              <a:gd name="T3" fmla="*/ 0 h 18"/>
              <a:gd name="T4" fmla="*/ 0 w 29"/>
              <a:gd name="T5" fmla="*/ 0 h 18"/>
              <a:gd name="T6" fmla="*/ 2147483647 w 29"/>
              <a:gd name="T7" fmla="*/ 2147483647 h 18"/>
              <a:gd name="T8" fmla="*/ 2147483647 w 29"/>
              <a:gd name="T9" fmla="*/ 2147483647 h 18"/>
              <a:gd name="T10" fmla="*/ 2147483647 w 29"/>
              <a:gd name="T11" fmla="*/ 2147483647 h 18"/>
              <a:gd name="T12" fmla="*/ 0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5" y="9"/>
                </a:moveTo>
                <a:cubicBezTo>
                  <a:pt x="0" y="0"/>
                  <a:pt x="0" y="0"/>
                  <a:pt x="0" y="0"/>
                </a:cubicBezTo>
                <a:cubicBezTo>
                  <a:pt x="0" y="0"/>
                  <a:pt x="0" y="0"/>
                  <a:pt x="0" y="0"/>
                </a:cubicBezTo>
                <a:cubicBezTo>
                  <a:pt x="14" y="6"/>
                  <a:pt x="14" y="6"/>
                  <a:pt x="14" y="6"/>
                </a:cubicBezTo>
                <a:cubicBezTo>
                  <a:pt x="19" y="7"/>
                  <a:pt x="24" y="8"/>
                  <a:pt x="29" y="9"/>
                </a:cubicBezTo>
                <a:cubicBezTo>
                  <a:pt x="24" y="10"/>
                  <a:pt x="19" y="11"/>
                  <a:pt x="14" y="12"/>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30" name="Line 136"/>
          <p:cNvSpPr>
            <a:spLocks noChangeShapeType="1"/>
          </p:cNvSpPr>
          <p:nvPr/>
        </p:nvSpPr>
        <p:spPr bwMode="auto">
          <a:xfrm>
            <a:off x="5999163" y="2987675"/>
            <a:ext cx="25082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31" name="Freeform 137"/>
          <p:cNvSpPr>
            <a:spLocks/>
          </p:cNvSpPr>
          <p:nvPr/>
        </p:nvSpPr>
        <p:spPr bwMode="auto">
          <a:xfrm>
            <a:off x="6202363" y="2935288"/>
            <a:ext cx="169862" cy="104775"/>
          </a:xfrm>
          <a:custGeom>
            <a:avLst/>
            <a:gdLst>
              <a:gd name="T0" fmla="*/ 2147483647 w 29"/>
              <a:gd name="T1" fmla="*/ 2147483647 h 18"/>
              <a:gd name="T2" fmla="*/ 0 w 29"/>
              <a:gd name="T3" fmla="*/ 2147483647 h 18"/>
              <a:gd name="T4" fmla="*/ 2147483647 w 29"/>
              <a:gd name="T5" fmla="*/ 0 h 18"/>
              <a:gd name="T6" fmla="*/ 2147483647 w 29"/>
              <a:gd name="T7" fmla="*/ 2147483647 h 18"/>
              <a:gd name="T8" fmla="*/ 2147483647 w 29"/>
              <a:gd name="T9" fmla="*/ 2147483647 h 18"/>
              <a:gd name="T10" fmla="*/ 2147483647 w 29"/>
              <a:gd name="T11" fmla="*/ 2147483647 h 18"/>
              <a:gd name="T12" fmla="*/ 2147483647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6" y="9"/>
                </a:moveTo>
                <a:cubicBezTo>
                  <a:pt x="0" y="1"/>
                  <a:pt x="0" y="1"/>
                  <a:pt x="0" y="1"/>
                </a:cubicBezTo>
                <a:cubicBezTo>
                  <a:pt x="1" y="0"/>
                  <a:pt x="1" y="0"/>
                  <a:pt x="1" y="0"/>
                </a:cubicBezTo>
                <a:cubicBezTo>
                  <a:pt x="15" y="6"/>
                  <a:pt x="15" y="6"/>
                  <a:pt x="15" y="6"/>
                </a:cubicBezTo>
                <a:cubicBezTo>
                  <a:pt x="20" y="7"/>
                  <a:pt x="25" y="8"/>
                  <a:pt x="29" y="9"/>
                </a:cubicBezTo>
                <a:cubicBezTo>
                  <a:pt x="25" y="10"/>
                  <a:pt x="20" y="11"/>
                  <a:pt x="15" y="13"/>
                </a:cubicBezTo>
                <a:cubicBezTo>
                  <a:pt x="1" y="18"/>
                  <a:pt x="1" y="18"/>
                  <a:pt x="1" y="18"/>
                </a:cubicBezTo>
                <a:cubicBezTo>
                  <a:pt x="0" y="18"/>
                  <a:pt x="0" y="18"/>
                  <a:pt x="0" y="18"/>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32" name="Line 138"/>
          <p:cNvSpPr>
            <a:spLocks noChangeShapeType="1"/>
          </p:cNvSpPr>
          <p:nvPr/>
        </p:nvSpPr>
        <p:spPr bwMode="auto">
          <a:xfrm>
            <a:off x="5999163" y="3325813"/>
            <a:ext cx="250825"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33" name="Freeform 139"/>
          <p:cNvSpPr>
            <a:spLocks/>
          </p:cNvSpPr>
          <p:nvPr/>
        </p:nvSpPr>
        <p:spPr bwMode="auto">
          <a:xfrm>
            <a:off x="6202363" y="3273425"/>
            <a:ext cx="169862" cy="98425"/>
          </a:xfrm>
          <a:custGeom>
            <a:avLst/>
            <a:gdLst>
              <a:gd name="T0" fmla="*/ 2147483647 w 29"/>
              <a:gd name="T1" fmla="*/ 2147483647 h 17"/>
              <a:gd name="T2" fmla="*/ 0 w 29"/>
              <a:gd name="T3" fmla="*/ 0 h 17"/>
              <a:gd name="T4" fmla="*/ 2147483647 w 29"/>
              <a:gd name="T5" fmla="*/ 0 h 17"/>
              <a:gd name="T6" fmla="*/ 2147483647 w 29"/>
              <a:gd name="T7" fmla="*/ 2147483647 h 17"/>
              <a:gd name="T8" fmla="*/ 2147483647 w 29"/>
              <a:gd name="T9" fmla="*/ 2147483647 h 17"/>
              <a:gd name="T10" fmla="*/ 2147483647 w 29"/>
              <a:gd name="T11" fmla="*/ 2147483647 h 17"/>
              <a:gd name="T12" fmla="*/ 2147483647 w 29"/>
              <a:gd name="T13" fmla="*/ 2147483647 h 17"/>
              <a:gd name="T14" fmla="*/ 0 w 29"/>
              <a:gd name="T15" fmla="*/ 2147483647 h 17"/>
              <a:gd name="T16" fmla="*/ 2147483647 w 29"/>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7">
                <a:moveTo>
                  <a:pt x="6" y="9"/>
                </a:moveTo>
                <a:cubicBezTo>
                  <a:pt x="0" y="0"/>
                  <a:pt x="0" y="0"/>
                  <a:pt x="0" y="0"/>
                </a:cubicBezTo>
                <a:cubicBezTo>
                  <a:pt x="1" y="0"/>
                  <a:pt x="1" y="0"/>
                  <a:pt x="1" y="0"/>
                </a:cubicBezTo>
                <a:cubicBezTo>
                  <a:pt x="15" y="5"/>
                  <a:pt x="15" y="5"/>
                  <a:pt x="15" y="5"/>
                </a:cubicBezTo>
                <a:cubicBezTo>
                  <a:pt x="20" y="6"/>
                  <a:pt x="25" y="7"/>
                  <a:pt x="29" y="9"/>
                </a:cubicBezTo>
                <a:cubicBezTo>
                  <a:pt x="25" y="10"/>
                  <a:pt x="20" y="11"/>
                  <a:pt x="15" y="12"/>
                </a:cubicBezTo>
                <a:cubicBezTo>
                  <a:pt x="1" y="17"/>
                  <a:pt x="1" y="17"/>
                  <a:pt x="1" y="17"/>
                </a:cubicBezTo>
                <a:cubicBezTo>
                  <a:pt x="0" y="17"/>
                  <a:pt x="0" y="17"/>
                  <a:pt x="0" y="17"/>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34" name="Line 140"/>
          <p:cNvSpPr>
            <a:spLocks noChangeShapeType="1"/>
          </p:cNvSpPr>
          <p:nvPr/>
        </p:nvSpPr>
        <p:spPr bwMode="auto">
          <a:xfrm>
            <a:off x="5999163" y="3657600"/>
            <a:ext cx="250825" cy="1588"/>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35" name="Freeform 141"/>
          <p:cNvSpPr>
            <a:spLocks/>
          </p:cNvSpPr>
          <p:nvPr/>
        </p:nvSpPr>
        <p:spPr bwMode="auto">
          <a:xfrm>
            <a:off x="6202363" y="3605213"/>
            <a:ext cx="169862" cy="104775"/>
          </a:xfrm>
          <a:custGeom>
            <a:avLst/>
            <a:gdLst>
              <a:gd name="T0" fmla="*/ 2147483647 w 29"/>
              <a:gd name="T1" fmla="*/ 2147483647 h 18"/>
              <a:gd name="T2" fmla="*/ 0 w 29"/>
              <a:gd name="T3" fmla="*/ 0 h 18"/>
              <a:gd name="T4" fmla="*/ 2147483647 w 29"/>
              <a:gd name="T5" fmla="*/ 0 h 18"/>
              <a:gd name="T6" fmla="*/ 2147483647 w 29"/>
              <a:gd name="T7" fmla="*/ 2147483647 h 18"/>
              <a:gd name="T8" fmla="*/ 2147483647 w 29"/>
              <a:gd name="T9" fmla="*/ 2147483647 h 18"/>
              <a:gd name="T10" fmla="*/ 2147483647 w 29"/>
              <a:gd name="T11" fmla="*/ 2147483647 h 18"/>
              <a:gd name="T12" fmla="*/ 2147483647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6" y="9"/>
                </a:moveTo>
                <a:cubicBezTo>
                  <a:pt x="0" y="0"/>
                  <a:pt x="0" y="0"/>
                  <a:pt x="0" y="0"/>
                </a:cubicBezTo>
                <a:cubicBezTo>
                  <a:pt x="1" y="0"/>
                  <a:pt x="1" y="0"/>
                  <a:pt x="1" y="0"/>
                </a:cubicBezTo>
                <a:cubicBezTo>
                  <a:pt x="15" y="6"/>
                  <a:pt x="15" y="6"/>
                  <a:pt x="15" y="6"/>
                </a:cubicBezTo>
                <a:cubicBezTo>
                  <a:pt x="20" y="7"/>
                  <a:pt x="25" y="8"/>
                  <a:pt x="29" y="9"/>
                </a:cubicBezTo>
                <a:cubicBezTo>
                  <a:pt x="25" y="10"/>
                  <a:pt x="20" y="11"/>
                  <a:pt x="15" y="12"/>
                </a:cubicBezTo>
                <a:cubicBezTo>
                  <a:pt x="1" y="18"/>
                  <a:pt x="1" y="18"/>
                  <a:pt x="1" y="18"/>
                </a:cubicBezTo>
                <a:cubicBezTo>
                  <a:pt x="0" y="18"/>
                  <a:pt x="0" y="18"/>
                  <a:pt x="0" y="18"/>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36" name="Line 142"/>
          <p:cNvSpPr>
            <a:spLocks noChangeShapeType="1"/>
          </p:cNvSpPr>
          <p:nvPr/>
        </p:nvSpPr>
        <p:spPr bwMode="auto">
          <a:xfrm>
            <a:off x="5999163" y="3989388"/>
            <a:ext cx="250825" cy="1587"/>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37" name="Freeform 143"/>
          <p:cNvSpPr>
            <a:spLocks/>
          </p:cNvSpPr>
          <p:nvPr/>
        </p:nvSpPr>
        <p:spPr bwMode="auto">
          <a:xfrm>
            <a:off x="6202363" y="3937000"/>
            <a:ext cx="169862" cy="104775"/>
          </a:xfrm>
          <a:custGeom>
            <a:avLst/>
            <a:gdLst>
              <a:gd name="T0" fmla="*/ 2147483647 w 29"/>
              <a:gd name="T1" fmla="*/ 2147483647 h 18"/>
              <a:gd name="T2" fmla="*/ 0 w 29"/>
              <a:gd name="T3" fmla="*/ 2147483647 h 18"/>
              <a:gd name="T4" fmla="*/ 2147483647 w 29"/>
              <a:gd name="T5" fmla="*/ 0 h 18"/>
              <a:gd name="T6" fmla="*/ 2147483647 w 29"/>
              <a:gd name="T7" fmla="*/ 2147483647 h 18"/>
              <a:gd name="T8" fmla="*/ 2147483647 w 29"/>
              <a:gd name="T9" fmla="*/ 2147483647 h 18"/>
              <a:gd name="T10" fmla="*/ 2147483647 w 29"/>
              <a:gd name="T11" fmla="*/ 2147483647 h 18"/>
              <a:gd name="T12" fmla="*/ 2147483647 w 29"/>
              <a:gd name="T13" fmla="*/ 2147483647 h 18"/>
              <a:gd name="T14" fmla="*/ 0 w 29"/>
              <a:gd name="T15" fmla="*/ 2147483647 h 18"/>
              <a:gd name="T16" fmla="*/ 2147483647 w 29"/>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8">
                <a:moveTo>
                  <a:pt x="6" y="9"/>
                </a:moveTo>
                <a:cubicBezTo>
                  <a:pt x="0" y="1"/>
                  <a:pt x="0" y="1"/>
                  <a:pt x="0" y="1"/>
                </a:cubicBezTo>
                <a:cubicBezTo>
                  <a:pt x="1" y="0"/>
                  <a:pt x="1" y="0"/>
                  <a:pt x="1" y="0"/>
                </a:cubicBezTo>
                <a:cubicBezTo>
                  <a:pt x="15" y="6"/>
                  <a:pt x="15" y="6"/>
                  <a:pt x="15" y="6"/>
                </a:cubicBezTo>
                <a:cubicBezTo>
                  <a:pt x="20" y="7"/>
                  <a:pt x="25" y="8"/>
                  <a:pt x="29" y="9"/>
                </a:cubicBezTo>
                <a:cubicBezTo>
                  <a:pt x="25" y="10"/>
                  <a:pt x="20" y="11"/>
                  <a:pt x="15" y="12"/>
                </a:cubicBezTo>
                <a:cubicBezTo>
                  <a:pt x="1" y="18"/>
                  <a:pt x="1" y="18"/>
                  <a:pt x="1" y="18"/>
                </a:cubicBezTo>
                <a:cubicBezTo>
                  <a:pt x="0" y="18"/>
                  <a:pt x="0" y="18"/>
                  <a:pt x="0" y="18"/>
                </a:cubicBez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38" name="Rectangle 144"/>
          <p:cNvSpPr>
            <a:spLocks noChangeArrowheads="1"/>
          </p:cNvSpPr>
          <p:nvPr/>
        </p:nvSpPr>
        <p:spPr bwMode="auto">
          <a:xfrm>
            <a:off x="6083300" y="1679575"/>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S</a:t>
            </a:r>
            <a:endParaRPr lang="en-US" i="1">
              <a:latin typeface="Arial" charset="0"/>
            </a:endParaRPr>
          </a:p>
        </p:txBody>
      </p:sp>
      <p:sp>
        <p:nvSpPr>
          <p:cNvPr id="8339" name="Rectangle 145"/>
          <p:cNvSpPr>
            <a:spLocks noChangeArrowheads="1"/>
          </p:cNvSpPr>
          <p:nvPr/>
        </p:nvSpPr>
        <p:spPr bwMode="auto">
          <a:xfrm>
            <a:off x="6186488" y="1774825"/>
            <a:ext cx="69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a:solidFill>
                  <a:srgbClr val="000000"/>
                </a:solidFill>
                <a:latin typeface="Times Ten Roman" pitchFamily="18" charset="0"/>
              </a:rPr>
              <a:t>0</a:t>
            </a:r>
            <a:endParaRPr lang="en-US" i="1">
              <a:latin typeface="Arial" charset="0"/>
            </a:endParaRPr>
          </a:p>
        </p:txBody>
      </p:sp>
      <p:sp>
        <p:nvSpPr>
          <p:cNvPr id="8340" name="Rectangle 146"/>
          <p:cNvSpPr>
            <a:spLocks noChangeArrowheads="1"/>
          </p:cNvSpPr>
          <p:nvPr/>
        </p:nvSpPr>
        <p:spPr bwMode="auto">
          <a:xfrm>
            <a:off x="2154238" y="4770438"/>
            <a:ext cx="993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Input-Output</a:t>
            </a:r>
            <a:endParaRPr lang="en-US" i="1">
              <a:latin typeface="Arial" charset="0"/>
            </a:endParaRPr>
          </a:p>
        </p:txBody>
      </p:sp>
      <p:sp>
        <p:nvSpPr>
          <p:cNvPr id="8341" name="Rectangle 147"/>
          <p:cNvSpPr>
            <a:spLocks noChangeArrowheads="1"/>
          </p:cNvSpPr>
          <p:nvPr/>
        </p:nvSpPr>
        <p:spPr bwMode="auto">
          <a:xfrm>
            <a:off x="2374900" y="4979988"/>
            <a:ext cx="63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a:t>
            </a:r>
            <a:endParaRPr lang="en-US" i="1">
              <a:latin typeface="Arial" charset="0"/>
            </a:endParaRPr>
          </a:p>
        </p:txBody>
      </p:sp>
      <p:sp>
        <p:nvSpPr>
          <p:cNvPr id="8342" name="Rectangle 148"/>
          <p:cNvSpPr>
            <a:spLocks noChangeArrowheads="1"/>
          </p:cNvSpPr>
          <p:nvPr/>
        </p:nvSpPr>
        <p:spPr bwMode="auto">
          <a:xfrm>
            <a:off x="2447925" y="4979988"/>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M</a:t>
            </a:r>
            <a:endParaRPr lang="en-US" i="1">
              <a:latin typeface="Arial" charset="0"/>
            </a:endParaRPr>
          </a:p>
        </p:txBody>
      </p:sp>
      <p:sp>
        <p:nvSpPr>
          <p:cNvPr id="8343" name="Rectangle 149"/>
          <p:cNvSpPr>
            <a:spLocks noChangeArrowheads="1"/>
          </p:cNvSpPr>
          <p:nvPr/>
        </p:nvSpPr>
        <p:spPr bwMode="auto">
          <a:xfrm>
            <a:off x="2622550" y="4979988"/>
            <a:ext cx="3857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 bits)</a:t>
            </a:r>
            <a:endParaRPr lang="en-US" i="1">
              <a:latin typeface="Arial" charset="0"/>
            </a:endParaRPr>
          </a:p>
        </p:txBody>
      </p:sp>
      <p:sp>
        <p:nvSpPr>
          <p:cNvPr id="8344" name="Line 150"/>
          <p:cNvSpPr>
            <a:spLocks noChangeShapeType="1"/>
          </p:cNvSpPr>
          <p:nvPr/>
        </p:nvSpPr>
        <p:spPr bwMode="auto">
          <a:xfrm>
            <a:off x="2705100" y="4362450"/>
            <a:ext cx="1588" cy="292100"/>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45" name="Freeform 151"/>
          <p:cNvSpPr>
            <a:spLocks/>
          </p:cNvSpPr>
          <p:nvPr/>
        </p:nvSpPr>
        <p:spPr bwMode="auto">
          <a:xfrm>
            <a:off x="2652713" y="4606925"/>
            <a:ext cx="104775" cy="176213"/>
          </a:xfrm>
          <a:custGeom>
            <a:avLst/>
            <a:gdLst>
              <a:gd name="T0" fmla="*/ 2147483647 w 18"/>
              <a:gd name="T1" fmla="*/ 2147483647 h 30"/>
              <a:gd name="T2" fmla="*/ 2147483647 w 18"/>
              <a:gd name="T3" fmla="*/ 0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0 w 18"/>
              <a:gd name="T13" fmla="*/ 2147483647 h 30"/>
              <a:gd name="T14" fmla="*/ 0 w 18"/>
              <a:gd name="T15" fmla="*/ 0 h 30"/>
              <a:gd name="T16" fmla="*/ 2147483647 w 18"/>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0">
                <a:moveTo>
                  <a:pt x="9" y="6"/>
                </a:moveTo>
                <a:cubicBezTo>
                  <a:pt x="17" y="0"/>
                  <a:pt x="17" y="0"/>
                  <a:pt x="17" y="0"/>
                </a:cubicBezTo>
                <a:cubicBezTo>
                  <a:pt x="18" y="1"/>
                  <a:pt x="18" y="1"/>
                  <a:pt x="18" y="1"/>
                </a:cubicBezTo>
                <a:cubicBezTo>
                  <a:pt x="12" y="15"/>
                  <a:pt x="12" y="15"/>
                  <a:pt x="12" y="15"/>
                </a:cubicBezTo>
                <a:cubicBezTo>
                  <a:pt x="11" y="20"/>
                  <a:pt x="10" y="25"/>
                  <a:pt x="9" y="30"/>
                </a:cubicBezTo>
                <a:cubicBezTo>
                  <a:pt x="8" y="25"/>
                  <a:pt x="7" y="20"/>
                  <a:pt x="5" y="15"/>
                </a:cubicBezTo>
                <a:cubicBezTo>
                  <a:pt x="0" y="1"/>
                  <a:pt x="0" y="1"/>
                  <a:pt x="0" y="1"/>
                </a:cubicBezTo>
                <a:cubicBezTo>
                  <a:pt x="0" y="0"/>
                  <a:pt x="0" y="0"/>
                  <a:pt x="0" y="0"/>
                </a:cubicBez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46" name="Freeform 152"/>
          <p:cNvSpPr>
            <a:spLocks/>
          </p:cNvSpPr>
          <p:nvPr/>
        </p:nvSpPr>
        <p:spPr bwMode="auto">
          <a:xfrm>
            <a:off x="2652713" y="4240213"/>
            <a:ext cx="104775" cy="169862"/>
          </a:xfrm>
          <a:custGeom>
            <a:avLst/>
            <a:gdLst>
              <a:gd name="T0" fmla="*/ 2147483647 w 18"/>
              <a:gd name="T1" fmla="*/ 2147483647 h 29"/>
              <a:gd name="T2" fmla="*/ 0 w 18"/>
              <a:gd name="T3" fmla="*/ 2147483647 h 29"/>
              <a:gd name="T4" fmla="*/ 0 w 18"/>
              <a:gd name="T5" fmla="*/ 2147483647 h 29"/>
              <a:gd name="T6" fmla="*/ 2147483647 w 18"/>
              <a:gd name="T7" fmla="*/ 2147483647 h 29"/>
              <a:gd name="T8" fmla="*/ 2147483647 w 18"/>
              <a:gd name="T9" fmla="*/ 0 h 29"/>
              <a:gd name="T10" fmla="*/ 2147483647 w 18"/>
              <a:gd name="T11" fmla="*/ 2147483647 h 29"/>
              <a:gd name="T12" fmla="*/ 2147483647 w 18"/>
              <a:gd name="T13" fmla="*/ 2147483647 h 29"/>
              <a:gd name="T14" fmla="*/ 2147483647 w 18"/>
              <a:gd name="T15" fmla="*/ 2147483647 h 29"/>
              <a:gd name="T16" fmla="*/ 2147483647 w 18"/>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9">
                <a:moveTo>
                  <a:pt x="9" y="23"/>
                </a:moveTo>
                <a:cubicBezTo>
                  <a:pt x="0" y="29"/>
                  <a:pt x="0" y="29"/>
                  <a:pt x="0" y="29"/>
                </a:cubicBezTo>
                <a:cubicBezTo>
                  <a:pt x="0" y="28"/>
                  <a:pt x="0" y="28"/>
                  <a:pt x="0" y="28"/>
                </a:cubicBezTo>
                <a:cubicBezTo>
                  <a:pt x="5" y="14"/>
                  <a:pt x="5" y="14"/>
                  <a:pt x="5" y="14"/>
                </a:cubicBezTo>
                <a:cubicBezTo>
                  <a:pt x="7" y="9"/>
                  <a:pt x="8" y="5"/>
                  <a:pt x="9" y="0"/>
                </a:cubicBezTo>
                <a:cubicBezTo>
                  <a:pt x="10" y="5"/>
                  <a:pt x="11" y="9"/>
                  <a:pt x="12" y="14"/>
                </a:cubicBezTo>
                <a:cubicBezTo>
                  <a:pt x="18" y="28"/>
                  <a:pt x="18" y="28"/>
                  <a:pt x="18" y="28"/>
                </a:cubicBezTo>
                <a:cubicBezTo>
                  <a:pt x="17" y="29"/>
                  <a:pt x="17" y="29"/>
                  <a:pt x="17" y="29"/>
                </a:cubicBezTo>
                <a:lnTo>
                  <a:pt x="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49" name="Freeform 159"/>
          <p:cNvSpPr>
            <a:spLocks/>
          </p:cNvSpPr>
          <p:nvPr/>
        </p:nvSpPr>
        <p:spPr bwMode="auto">
          <a:xfrm>
            <a:off x="2157413" y="1447800"/>
            <a:ext cx="1095375" cy="222250"/>
          </a:xfrm>
          <a:custGeom>
            <a:avLst/>
            <a:gdLst>
              <a:gd name="T0" fmla="*/ 2147483647 w 188"/>
              <a:gd name="T1" fmla="*/ 2147483647 h 38"/>
              <a:gd name="T2" fmla="*/ 2147483647 w 188"/>
              <a:gd name="T3" fmla="*/ 2147483647 h 38"/>
              <a:gd name="T4" fmla="*/ 2147483647 w 188"/>
              <a:gd name="T5" fmla="*/ 2147483647 h 38"/>
              <a:gd name="T6" fmla="*/ 2147483647 w 188"/>
              <a:gd name="T7" fmla="*/ 0 h 38"/>
              <a:gd name="T8" fmla="*/ 2147483647 w 188"/>
              <a:gd name="T9" fmla="*/ 0 h 38"/>
              <a:gd name="T10" fmla="*/ 2147483647 w 188"/>
              <a:gd name="T11" fmla="*/ 2147483647 h 38"/>
              <a:gd name="T12" fmla="*/ 2147483647 w 188"/>
              <a:gd name="T13" fmla="*/ 2147483647 h 38"/>
              <a:gd name="T14" fmla="*/ 0 w 188"/>
              <a:gd name="T15" fmla="*/ 2147483647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 h="38">
                <a:moveTo>
                  <a:pt x="188" y="38"/>
                </a:moveTo>
                <a:cubicBezTo>
                  <a:pt x="184" y="26"/>
                  <a:pt x="174" y="21"/>
                  <a:pt x="155" y="21"/>
                </a:cubicBezTo>
                <a:cubicBezTo>
                  <a:pt x="132" y="21"/>
                  <a:pt x="132" y="21"/>
                  <a:pt x="132" y="21"/>
                </a:cubicBezTo>
                <a:cubicBezTo>
                  <a:pt x="113" y="21"/>
                  <a:pt x="102" y="18"/>
                  <a:pt x="98" y="0"/>
                </a:cubicBezTo>
                <a:cubicBezTo>
                  <a:pt x="97" y="0"/>
                  <a:pt x="97" y="0"/>
                  <a:pt x="97" y="0"/>
                </a:cubicBezTo>
                <a:cubicBezTo>
                  <a:pt x="92" y="18"/>
                  <a:pt x="82" y="21"/>
                  <a:pt x="63" y="21"/>
                </a:cubicBezTo>
                <a:cubicBezTo>
                  <a:pt x="32" y="21"/>
                  <a:pt x="32" y="21"/>
                  <a:pt x="32" y="21"/>
                </a:cubicBezTo>
                <a:cubicBezTo>
                  <a:pt x="14" y="21"/>
                  <a:pt x="4" y="26"/>
                  <a:pt x="0" y="38"/>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350" name="Freeform 160"/>
          <p:cNvSpPr>
            <a:spLocks/>
          </p:cNvSpPr>
          <p:nvPr/>
        </p:nvSpPr>
        <p:spPr bwMode="auto">
          <a:xfrm>
            <a:off x="1212850" y="1833563"/>
            <a:ext cx="227013" cy="2295525"/>
          </a:xfrm>
          <a:custGeom>
            <a:avLst/>
            <a:gdLst>
              <a:gd name="T0" fmla="*/ 2147483647 w 39"/>
              <a:gd name="T1" fmla="*/ 0 h 394"/>
              <a:gd name="T2" fmla="*/ 2147483647 w 39"/>
              <a:gd name="T3" fmla="*/ 2147483647 h 394"/>
              <a:gd name="T4" fmla="*/ 2147483647 w 39"/>
              <a:gd name="T5" fmla="*/ 2147483647 h 394"/>
              <a:gd name="T6" fmla="*/ 0 w 39"/>
              <a:gd name="T7" fmla="*/ 2147483647 h 394"/>
              <a:gd name="T8" fmla="*/ 0 w 39"/>
              <a:gd name="T9" fmla="*/ 2147483647 h 394"/>
              <a:gd name="T10" fmla="*/ 2147483647 w 39"/>
              <a:gd name="T11" fmla="*/ 2147483647 h 394"/>
              <a:gd name="T12" fmla="*/ 2147483647 w 39"/>
              <a:gd name="T13" fmla="*/ 2147483647 h 394"/>
              <a:gd name="T14" fmla="*/ 2147483647 w 39"/>
              <a:gd name="T15" fmla="*/ 2147483647 h 3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394">
                <a:moveTo>
                  <a:pt x="39" y="0"/>
                </a:moveTo>
                <a:cubicBezTo>
                  <a:pt x="26" y="3"/>
                  <a:pt x="22" y="14"/>
                  <a:pt x="22" y="32"/>
                </a:cubicBezTo>
                <a:cubicBezTo>
                  <a:pt x="22" y="162"/>
                  <a:pt x="22" y="162"/>
                  <a:pt x="22" y="162"/>
                </a:cubicBezTo>
                <a:cubicBezTo>
                  <a:pt x="22" y="181"/>
                  <a:pt x="19" y="192"/>
                  <a:pt x="0" y="196"/>
                </a:cubicBezTo>
                <a:cubicBezTo>
                  <a:pt x="0" y="197"/>
                  <a:pt x="0" y="197"/>
                  <a:pt x="0" y="197"/>
                </a:cubicBezTo>
                <a:cubicBezTo>
                  <a:pt x="19" y="202"/>
                  <a:pt x="22" y="212"/>
                  <a:pt x="22" y="231"/>
                </a:cubicBezTo>
                <a:cubicBezTo>
                  <a:pt x="22" y="361"/>
                  <a:pt x="22" y="361"/>
                  <a:pt x="22" y="361"/>
                </a:cubicBezTo>
                <a:cubicBezTo>
                  <a:pt x="22" y="380"/>
                  <a:pt x="26" y="390"/>
                  <a:pt x="39" y="394"/>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351" name="Rectangle 161"/>
          <p:cNvSpPr>
            <a:spLocks noChangeArrowheads="1"/>
          </p:cNvSpPr>
          <p:nvPr/>
        </p:nvSpPr>
        <p:spPr bwMode="auto">
          <a:xfrm>
            <a:off x="6372225" y="4770438"/>
            <a:ext cx="993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Input-Output</a:t>
            </a:r>
            <a:endParaRPr lang="en-US" i="1">
              <a:latin typeface="Arial" charset="0"/>
            </a:endParaRPr>
          </a:p>
        </p:txBody>
      </p:sp>
      <p:sp>
        <p:nvSpPr>
          <p:cNvPr id="8352" name="Rectangle 162"/>
          <p:cNvSpPr>
            <a:spLocks noChangeArrowheads="1"/>
          </p:cNvSpPr>
          <p:nvPr/>
        </p:nvSpPr>
        <p:spPr bwMode="auto">
          <a:xfrm>
            <a:off x="6592888" y="4979988"/>
            <a:ext cx="63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a:t>
            </a:r>
            <a:endParaRPr lang="en-US" i="1">
              <a:latin typeface="Arial" charset="0"/>
            </a:endParaRPr>
          </a:p>
        </p:txBody>
      </p:sp>
      <p:sp>
        <p:nvSpPr>
          <p:cNvPr id="8353" name="Rectangle 163"/>
          <p:cNvSpPr>
            <a:spLocks noChangeArrowheads="1"/>
          </p:cNvSpPr>
          <p:nvPr/>
        </p:nvSpPr>
        <p:spPr bwMode="auto">
          <a:xfrm>
            <a:off x="6665913" y="4979988"/>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a:solidFill>
                  <a:srgbClr val="000000"/>
                </a:solidFill>
                <a:latin typeface="Times Ten Roman" pitchFamily="18" charset="0"/>
              </a:rPr>
              <a:t>M</a:t>
            </a:r>
            <a:endParaRPr lang="en-US" i="1">
              <a:latin typeface="Arial" charset="0"/>
            </a:endParaRPr>
          </a:p>
        </p:txBody>
      </p:sp>
      <p:sp>
        <p:nvSpPr>
          <p:cNvPr id="8354" name="Rectangle 164"/>
          <p:cNvSpPr>
            <a:spLocks noChangeArrowheads="1"/>
          </p:cNvSpPr>
          <p:nvPr/>
        </p:nvSpPr>
        <p:spPr bwMode="auto">
          <a:xfrm>
            <a:off x="6842125" y="4979988"/>
            <a:ext cx="3857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a:solidFill>
                  <a:srgbClr val="000000"/>
                </a:solidFill>
                <a:latin typeface="Times Ten Roman" pitchFamily="18" charset="0"/>
              </a:rPr>
              <a:t> bits)</a:t>
            </a:r>
            <a:endParaRPr lang="en-US" i="1">
              <a:latin typeface="Arial" charset="0"/>
            </a:endParaRPr>
          </a:p>
        </p:txBody>
      </p:sp>
      <p:sp>
        <p:nvSpPr>
          <p:cNvPr id="8355" name="Line 165"/>
          <p:cNvSpPr>
            <a:spLocks noChangeShapeType="1"/>
          </p:cNvSpPr>
          <p:nvPr/>
        </p:nvSpPr>
        <p:spPr bwMode="auto">
          <a:xfrm>
            <a:off x="6919913" y="4362450"/>
            <a:ext cx="1587" cy="292100"/>
          </a:xfrm>
          <a:prstGeom prst="line">
            <a:avLst/>
          </a:prstGeom>
          <a:noFill/>
          <a:ln w="23813">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8356" name="Freeform 166"/>
          <p:cNvSpPr>
            <a:spLocks/>
          </p:cNvSpPr>
          <p:nvPr/>
        </p:nvSpPr>
        <p:spPr bwMode="auto">
          <a:xfrm>
            <a:off x="6867525" y="4606925"/>
            <a:ext cx="104775" cy="176213"/>
          </a:xfrm>
          <a:custGeom>
            <a:avLst/>
            <a:gdLst>
              <a:gd name="T0" fmla="*/ 2147483647 w 18"/>
              <a:gd name="T1" fmla="*/ 2147483647 h 30"/>
              <a:gd name="T2" fmla="*/ 2147483647 w 18"/>
              <a:gd name="T3" fmla="*/ 0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0 w 18"/>
              <a:gd name="T13" fmla="*/ 2147483647 h 30"/>
              <a:gd name="T14" fmla="*/ 2147483647 w 18"/>
              <a:gd name="T15" fmla="*/ 0 h 30"/>
              <a:gd name="T16" fmla="*/ 2147483647 w 18"/>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30">
                <a:moveTo>
                  <a:pt x="9" y="6"/>
                </a:moveTo>
                <a:cubicBezTo>
                  <a:pt x="18" y="0"/>
                  <a:pt x="18" y="0"/>
                  <a:pt x="18" y="0"/>
                </a:cubicBezTo>
                <a:cubicBezTo>
                  <a:pt x="18" y="1"/>
                  <a:pt x="18" y="1"/>
                  <a:pt x="18" y="1"/>
                </a:cubicBezTo>
                <a:cubicBezTo>
                  <a:pt x="13" y="15"/>
                  <a:pt x="13" y="15"/>
                  <a:pt x="13" y="15"/>
                </a:cubicBezTo>
                <a:cubicBezTo>
                  <a:pt x="11" y="20"/>
                  <a:pt x="10" y="25"/>
                  <a:pt x="9" y="30"/>
                </a:cubicBezTo>
                <a:cubicBezTo>
                  <a:pt x="8" y="25"/>
                  <a:pt x="7" y="20"/>
                  <a:pt x="6" y="15"/>
                </a:cubicBezTo>
                <a:cubicBezTo>
                  <a:pt x="0" y="1"/>
                  <a:pt x="0" y="1"/>
                  <a:pt x="0" y="1"/>
                </a:cubicBezTo>
                <a:cubicBezTo>
                  <a:pt x="1" y="0"/>
                  <a:pt x="1" y="0"/>
                  <a:pt x="1" y="0"/>
                </a:cubicBez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57" name="Freeform 167"/>
          <p:cNvSpPr>
            <a:spLocks/>
          </p:cNvSpPr>
          <p:nvPr/>
        </p:nvSpPr>
        <p:spPr bwMode="auto">
          <a:xfrm>
            <a:off x="6867525" y="4240213"/>
            <a:ext cx="104775" cy="169862"/>
          </a:xfrm>
          <a:custGeom>
            <a:avLst/>
            <a:gdLst>
              <a:gd name="T0" fmla="*/ 2147483647 w 18"/>
              <a:gd name="T1" fmla="*/ 2147483647 h 29"/>
              <a:gd name="T2" fmla="*/ 2147483647 w 18"/>
              <a:gd name="T3" fmla="*/ 2147483647 h 29"/>
              <a:gd name="T4" fmla="*/ 0 w 18"/>
              <a:gd name="T5" fmla="*/ 2147483647 h 29"/>
              <a:gd name="T6" fmla="*/ 2147483647 w 18"/>
              <a:gd name="T7" fmla="*/ 2147483647 h 29"/>
              <a:gd name="T8" fmla="*/ 2147483647 w 18"/>
              <a:gd name="T9" fmla="*/ 0 h 29"/>
              <a:gd name="T10" fmla="*/ 2147483647 w 18"/>
              <a:gd name="T11" fmla="*/ 2147483647 h 29"/>
              <a:gd name="T12" fmla="*/ 2147483647 w 18"/>
              <a:gd name="T13" fmla="*/ 2147483647 h 29"/>
              <a:gd name="T14" fmla="*/ 2147483647 w 18"/>
              <a:gd name="T15" fmla="*/ 2147483647 h 29"/>
              <a:gd name="T16" fmla="*/ 2147483647 w 18"/>
              <a:gd name="T17" fmla="*/ 2147483647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29">
                <a:moveTo>
                  <a:pt x="9" y="23"/>
                </a:moveTo>
                <a:cubicBezTo>
                  <a:pt x="1" y="29"/>
                  <a:pt x="1" y="29"/>
                  <a:pt x="1" y="29"/>
                </a:cubicBezTo>
                <a:cubicBezTo>
                  <a:pt x="0" y="28"/>
                  <a:pt x="0" y="28"/>
                  <a:pt x="0" y="28"/>
                </a:cubicBezTo>
                <a:cubicBezTo>
                  <a:pt x="6" y="14"/>
                  <a:pt x="6" y="14"/>
                  <a:pt x="6" y="14"/>
                </a:cubicBezTo>
                <a:cubicBezTo>
                  <a:pt x="7" y="9"/>
                  <a:pt x="8" y="5"/>
                  <a:pt x="9" y="0"/>
                </a:cubicBezTo>
                <a:cubicBezTo>
                  <a:pt x="10" y="5"/>
                  <a:pt x="11" y="9"/>
                  <a:pt x="13" y="14"/>
                </a:cubicBezTo>
                <a:cubicBezTo>
                  <a:pt x="18" y="28"/>
                  <a:pt x="18" y="28"/>
                  <a:pt x="18" y="28"/>
                </a:cubicBezTo>
                <a:cubicBezTo>
                  <a:pt x="18" y="29"/>
                  <a:pt x="18" y="29"/>
                  <a:pt x="18" y="29"/>
                </a:cubicBezTo>
                <a:lnTo>
                  <a:pt x="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58" name="Freeform 168"/>
          <p:cNvSpPr>
            <a:spLocks/>
          </p:cNvSpPr>
          <p:nvPr/>
        </p:nvSpPr>
        <p:spPr bwMode="auto">
          <a:xfrm>
            <a:off x="6372225" y="1447800"/>
            <a:ext cx="1095375" cy="222250"/>
          </a:xfrm>
          <a:custGeom>
            <a:avLst/>
            <a:gdLst>
              <a:gd name="T0" fmla="*/ 2147483647 w 188"/>
              <a:gd name="T1" fmla="*/ 2147483647 h 38"/>
              <a:gd name="T2" fmla="*/ 2147483647 w 188"/>
              <a:gd name="T3" fmla="*/ 2147483647 h 38"/>
              <a:gd name="T4" fmla="*/ 2147483647 w 188"/>
              <a:gd name="T5" fmla="*/ 2147483647 h 38"/>
              <a:gd name="T6" fmla="*/ 2147483647 w 188"/>
              <a:gd name="T7" fmla="*/ 0 h 38"/>
              <a:gd name="T8" fmla="*/ 2147483647 w 188"/>
              <a:gd name="T9" fmla="*/ 0 h 38"/>
              <a:gd name="T10" fmla="*/ 2147483647 w 188"/>
              <a:gd name="T11" fmla="*/ 2147483647 h 38"/>
              <a:gd name="T12" fmla="*/ 2147483647 w 188"/>
              <a:gd name="T13" fmla="*/ 2147483647 h 38"/>
              <a:gd name="T14" fmla="*/ 0 w 188"/>
              <a:gd name="T15" fmla="*/ 2147483647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 h="38">
                <a:moveTo>
                  <a:pt x="188" y="38"/>
                </a:moveTo>
                <a:cubicBezTo>
                  <a:pt x="185" y="26"/>
                  <a:pt x="174" y="21"/>
                  <a:pt x="156" y="21"/>
                </a:cubicBezTo>
                <a:cubicBezTo>
                  <a:pt x="133" y="21"/>
                  <a:pt x="133" y="21"/>
                  <a:pt x="133" y="21"/>
                </a:cubicBezTo>
                <a:cubicBezTo>
                  <a:pt x="114" y="21"/>
                  <a:pt x="103" y="18"/>
                  <a:pt x="98" y="0"/>
                </a:cubicBezTo>
                <a:cubicBezTo>
                  <a:pt x="98" y="0"/>
                  <a:pt x="98" y="0"/>
                  <a:pt x="98" y="0"/>
                </a:cubicBezTo>
                <a:cubicBezTo>
                  <a:pt x="93" y="18"/>
                  <a:pt x="82" y="21"/>
                  <a:pt x="64" y="21"/>
                </a:cubicBezTo>
                <a:cubicBezTo>
                  <a:pt x="33" y="21"/>
                  <a:pt x="33" y="21"/>
                  <a:pt x="33" y="21"/>
                </a:cubicBezTo>
                <a:cubicBezTo>
                  <a:pt x="14" y="21"/>
                  <a:pt x="4" y="26"/>
                  <a:pt x="0" y="38"/>
                </a:cubicBezTo>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8359" name="Freeform 169"/>
          <p:cNvSpPr>
            <a:spLocks/>
          </p:cNvSpPr>
          <p:nvPr/>
        </p:nvSpPr>
        <p:spPr bwMode="auto">
          <a:xfrm>
            <a:off x="5257800" y="1820863"/>
            <a:ext cx="741363" cy="2349500"/>
          </a:xfrm>
          <a:custGeom>
            <a:avLst/>
            <a:gdLst>
              <a:gd name="T0" fmla="*/ 2147483647 w 467"/>
              <a:gd name="T1" fmla="*/ 2147483647 h 1480"/>
              <a:gd name="T2" fmla="*/ 0 w 467"/>
              <a:gd name="T3" fmla="*/ 2147483647 h 1480"/>
              <a:gd name="T4" fmla="*/ 0 w 467"/>
              <a:gd name="T5" fmla="*/ 2147483647 h 1480"/>
              <a:gd name="T6" fmla="*/ 2147483647 w 467"/>
              <a:gd name="T7" fmla="*/ 0 h 1480"/>
              <a:gd name="T8" fmla="*/ 2147483647 w 467"/>
              <a:gd name="T9" fmla="*/ 2147483647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7" h="1480">
                <a:moveTo>
                  <a:pt x="467" y="1480"/>
                </a:moveTo>
                <a:lnTo>
                  <a:pt x="0" y="1260"/>
                </a:lnTo>
                <a:lnTo>
                  <a:pt x="0" y="224"/>
                </a:lnTo>
                <a:lnTo>
                  <a:pt x="467" y="0"/>
                </a:lnTo>
                <a:lnTo>
                  <a:pt x="467" y="1480"/>
                </a:lnTo>
                <a:close/>
              </a:path>
            </a:pathLst>
          </a:custGeom>
          <a:solidFill>
            <a:srgbClr val="C66B5A"/>
          </a:solidFill>
          <a:ln w="11113" cap="flat">
            <a:solidFill>
              <a:srgbClr val="000000"/>
            </a:solidFill>
            <a:prstDash val="solid"/>
            <a:miter lim="800000"/>
            <a:headEnd/>
            <a:tailEnd/>
          </a:ln>
        </p:spPr>
        <p:txBody>
          <a:bodyPr/>
          <a:lstStyle/>
          <a:p>
            <a:endParaRPr lang="de-DE"/>
          </a:p>
        </p:txBody>
      </p:sp>
      <p:sp>
        <p:nvSpPr>
          <p:cNvPr id="172" name="Rectangle 24"/>
          <p:cNvSpPr>
            <a:spLocks noChangeArrowheads="1"/>
          </p:cNvSpPr>
          <p:nvPr/>
        </p:nvSpPr>
        <p:spPr bwMode="auto">
          <a:xfrm>
            <a:off x="1676400" y="3729038"/>
            <a:ext cx="4376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500" i="1" dirty="0" smtClean="0">
                <a:solidFill>
                  <a:srgbClr val="000000"/>
                </a:solidFill>
                <a:latin typeface="Times Ten Roman" pitchFamily="18" charset="0"/>
              </a:rPr>
              <a:t>S2</a:t>
            </a:r>
            <a:r>
              <a:rPr lang="en-US" sz="1500" i="1" baseline="30000" dirty="0" smtClean="0">
                <a:solidFill>
                  <a:srgbClr val="000000"/>
                </a:solidFill>
                <a:latin typeface="Times Ten Roman" pitchFamily="18" charset="0"/>
              </a:rPr>
              <a:t>N</a:t>
            </a:r>
            <a:r>
              <a:rPr lang="en-US" sz="1500" i="1" dirty="0" smtClean="0">
                <a:solidFill>
                  <a:srgbClr val="000000"/>
                </a:solidFill>
                <a:latin typeface="Times Ten Roman" pitchFamily="18" charset="0"/>
              </a:rPr>
              <a:t>-1</a:t>
            </a:r>
            <a:endParaRPr lang="en-US" i="1" baseline="30000" dirty="0">
              <a:latin typeface="Arial" charset="0"/>
            </a:endParaRPr>
          </a:p>
        </p:txBody>
      </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11512391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50</a:t>
            </a:fld>
            <a:endParaRPr lang="de-DE" altLang="de-DE"/>
          </a:p>
        </p:txBody>
      </p:sp>
      <p:cxnSp>
        <p:nvCxnSpPr>
          <p:cNvPr id="14" name="Gerade Verbindung 13"/>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spTree>
    <p:extLst>
      <p:ext uri="{BB962C8B-B14F-4D97-AF65-F5344CB8AC3E}">
        <p14:creationId xmlns:p14="http://schemas.microsoft.com/office/powerpoint/2010/main" val="152557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51</a:t>
            </a:fld>
            <a:endParaRPr lang="de-DE" altLang="de-DE"/>
          </a:p>
        </p:txBody>
      </p:sp>
      <p:cxnSp>
        <p:nvCxnSpPr>
          <p:cNvPr id="14" name="Gerade Verbindung 13"/>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p:nvPr/>
        </p:nvCxnSpPr>
        <p:spPr bwMode="auto">
          <a:xfrm>
            <a:off x="5029200" y="4953000"/>
            <a:ext cx="914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4618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52</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2128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Store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53</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a:off x="4876800" y="5410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hteck 5"/>
          <p:cNvSpPr/>
          <p:nvPr/>
        </p:nvSpPr>
        <p:spPr bwMode="auto">
          <a:xfrm>
            <a:off x="5181600" y="5334000"/>
            <a:ext cx="3048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0" name="Gerade Verbindung 49"/>
          <p:cNvCxnSpPr/>
          <p:nvPr/>
        </p:nvCxnSpPr>
        <p:spPr bwMode="auto">
          <a:xfrm>
            <a:off x="5486400" y="5410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flipV="1">
            <a:off x="5791200" y="4953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4876800" y="4953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73952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Store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54</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a:off x="4876800" y="5410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hteck 5"/>
          <p:cNvSpPr/>
          <p:nvPr/>
        </p:nvSpPr>
        <p:spPr bwMode="auto">
          <a:xfrm>
            <a:off x="5181600" y="5334000"/>
            <a:ext cx="3048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0" name="Gerade Verbindung 49"/>
          <p:cNvCxnSpPr/>
          <p:nvPr/>
        </p:nvCxnSpPr>
        <p:spPr bwMode="auto">
          <a:xfrm>
            <a:off x="5486400" y="54102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flipV="1">
            <a:off x="5791200" y="4953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4876800" y="49530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05192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55</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4130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56</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2219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57</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reihandform 3"/>
          <p:cNvSpPr/>
          <p:nvPr/>
        </p:nvSpPr>
        <p:spPr bwMode="auto">
          <a:xfrm>
            <a:off x="3765176" y="3350192"/>
            <a:ext cx="2581836" cy="2015184"/>
          </a:xfrm>
          <a:custGeom>
            <a:avLst/>
            <a:gdLst>
              <a:gd name="connsiteX0" fmla="*/ 2581836 w 2581836"/>
              <a:gd name="connsiteY0" fmla="*/ 186384 h 2015184"/>
              <a:gd name="connsiteX1" fmla="*/ 672353 w 2581836"/>
              <a:gd name="connsiteY1" fmla="*/ 172937 h 2015184"/>
              <a:gd name="connsiteX2" fmla="*/ 0 w 2581836"/>
              <a:gd name="connsiteY2" fmla="*/ 2015184 h 2015184"/>
            </a:gdLst>
            <a:ahLst/>
            <a:cxnLst>
              <a:cxn ang="0">
                <a:pos x="connsiteX0" y="connsiteY0"/>
              </a:cxn>
              <a:cxn ang="0">
                <a:pos x="connsiteX1" y="connsiteY1"/>
              </a:cxn>
              <a:cxn ang="0">
                <a:pos x="connsiteX2" y="connsiteY2"/>
              </a:cxn>
            </a:cxnLst>
            <a:rect l="l" t="t" r="r" b="b"/>
            <a:pathLst>
              <a:path w="2581836" h="2015184">
                <a:moveTo>
                  <a:pt x="2581836" y="186384"/>
                </a:moveTo>
                <a:cubicBezTo>
                  <a:pt x="1842247" y="27260"/>
                  <a:pt x="1102659" y="-131863"/>
                  <a:pt x="672353" y="172937"/>
                </a:cubicBezTo>
                <a:cubicBezTo>
                  <a:pt x="242047" y="477737"/>
                  <a:pt x="121023" y="1246460"/>
                  <a:pt x="0" y="2015184"/>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4163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58</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a:off x="4114800" y="3733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3" name="Gruppieren 92"/>
          <p:cNvGrpSpPr/>
          <p:nvPr/>
        </p:nvGrpSpPr>
        <p:grpSpPr>
          <a:xfrm rot="5400000">
            <a:off x="5029200" y="2819400"/>
            <a:ext cx="609600" cy="1219200"/>
            <a:chOff x="3657600" y="3962400"/>
            <a:chExt cx="609600" cy="1219200"/>
          </a:xfrm>
        </p:grpSpPr>
        <p:cxnSp>
          <p:nvCxnSpPr>
            <p:cNvPr id="95" name="Gerade Verbindung 94"/>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uppieren 172"/>
          <p:cNvGrpSpPr/>
          <p:nvPr/>
        </p:nvGrpSpPr>
        <p:grpSpPr>
          <a:xfrm flipH="1">
            <a:off x="3962400" y="4343400"/>
            <a:ext cx="762000" cy="1219200"/>
            <a:chOff x="4419600" y="4343400"/>
            <a:chExt cx="762000" cy="1219200"/>
          </a:xfrm>
        </p:grpSpPr>
        <p:cxnSp>
          <p:nvCxnSpPr>
            <p:cNvPr id="174" name="Gerade Verbindung 173"/>
            <p:cNvCxnSpPr/>
            <p:nvPr/>
          </p:nvCxnSpPr>
          <p:spPr bwMode="auto">
            <a:xfrm>
              <a:off x="5029200" y="4343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8006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4800600" y="4724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48006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5029200" y="5181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724400" y="4724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a:off x="48768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4419600" y="4953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Gerade Verbindung 20"/>
          <p:cNvCxnSpPr/>
          <p:nvPr/>
        </p:nvCxnSpPr>
        <p:spPr bwMode="auto">
          <a:xfrm flipH="1">
            <a:off x="4114800" y="3733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a:off x="48006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5720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5720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8006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6482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a:off x="3124200" y="31242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5" name="Textfeld 14344"/>
          <p:cNvSpPr txBox="1"/>
          <p:nvPr/>
        </p:nvSpPr>
        <p:spPr>
          <a:xfrm>
            <a:off x="3276600" y="2895600"/>
            <a:ext cx="380232" cy="276999"/>
          </a:xfrm>
          <a:prstGeom prst="rect">
            <a:avLst/>
          </a:prstGeom>
          <a:noFill/>
        </p:spPr>
        <p:txBody>
          <a:bodyPr wrap="none" rtlCol="0">
            <a:spAutoFit/>
          </a:bodyPr>
          <a:lstStyle/>
          <a:p>
            <a:r>
              <a:rPr lang="de-DE" dirty="0" err="1" smtClean="0"/>
              <a:t>Rd</a:t>
            </a:r>
            <a:endParaRPr lang="de-DE" dirty="0"/>
          </a:p>
        </p:txBody>
      </p:sp>
      <p:sp>
        <p:nvSpPr>
          <p:cNvPr id="214" name="Textfeld 213"/>
          <p:cNvSpPr txBox="1"/>
          <p:nvPr/>
        </p:nvSpPr>
        <p:spPr>
          <a:xfrm>
            <a:off x="3277177" y="4114800"/>
            <a:ext cx="379079" cy="276999"/>
          </a:xfrm>
          <a:prstGeom prst="rect">
            <a:avLst/>
          </a:prstGeom>
          <a:noFill/>
        </p:spPr>
        <p:txBody>
          <a:bodyPr wrap="none" rtlCol="0">
            <a:spAutoFit/>
          </a:bodyPr>
          <a:lstStyle/>
          <a:p>
            <a:r>
              <a:rPr lang="de-DE" dirty="0" err="1" smtClean="0"/>
              <a:t>Wr</a:t>
            </a:r>
            <a:endParaRPr lang="de-DE" dirty="0"/>
          </a:p>
        </p:txBody>
      </p:sp>
      <p:cxnSp>
        <p:nvCxnSpPr>
          <p:cNvPr id="45" name="Gerade Verbindung 44"/>
          <p:cNvCxnSpPr/>
          <p:nvPr/>
        </p:nvCxnSpPr>
        <p:spPr bwMode="auto">
          <a:xfrm>
            <a:off x="4419600" y="4953000"/>
            <a:ext cx="685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Freihandform 3"/>
          <p:cNvSpPr/>
          <p:nvPr/>
        </p:nvSpPr>
        <p:spPr bwMode="auto">
          <a:xfrm>
            <a:off x="3765176" y="3350192"/>
            <a:ext cx="2581836" cy="2015184"/>
          </a:xfrm>
          <a:custGeom>
            <a:avLst/>
            <a:gdLst>
              <a:gd name="connsiteX0" fmla="*/ 2581836 w 2581836"/>
              <a:gd name="connsiteY0" fmla="*/ 186384 h 2015184"/>
              <a:gd name="connsiteX1" fmla="*/ 672353 w 2581836"/>
              <a:gd name="connsiteY1" fmla="*/ 172937 h 2015184"/>
              <a:gd name="connsiteX2" fmla="*/ 0 w 2581836"/>
              <a:gd name="connsiteY2" fmla="*/ 2015184 h 2015184"/>
            </a:gdLst>
            <a:ahLst/>
            <a:cxnLst>
              <a:cxn ang="0">
                <a:pos x="connsiteX0" y="connsiteY0"/>
              </a:cxn>
              <a:cxn ang="0">
                <a:pos x="connsiteX1" y="connsiteY1"/>
              </a:cxn>
              <a:cxn ang="0">
                <a:pos x="connsiteX2" y="connsiteY2"/>
              </a:cxn>
            </a:cxnLst>
            <a:rect l="l" t="t" r="r" b="b"/>
            <a:pathLst>
              <a:path w="2581836" h="2015184">
                <a:moveTo>
                  <a:pt x="2581836" y="186384"/>
                </a:moveTo>
                <a:cubicBezTo>
                  <a:pt x="1842247" y="27260"/>
                  <a:pt x="1102659" y="-131863"/>
                  <a:pt x="672353" y="172937"/>
                </a:cubicBezTo>
                <a:cubicBezTo>
                  <a:pt x="242047" y="477737"/>
                  <a:pt x="121023" y="1246460"/>
                  <a:pt x="0" y="2015184"/>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 name="Ellipse 4"/>
          <p:cNvSpPr/>
          <p:nvPr/>
        </p:nvSpPr>
        <p:spPr bwMode="auto">
          <a:xfrm>
            <a:off x="4495800" y="4648200"/>
            <a:ext cx="609600" cy="1066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51980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59</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78342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4"/>
          <p:cNvSpPr>
            <a:spLocks noChangeArrowheads="1"/>
          </p:cNvSpPr>
          <p:nvPr/>
        </p:nvSpPr>
        <p:spPr bwMode="auto">
          <a:xfrm>
            <a:off x="3465513" y="5553075"/>
            <a:ext cx="158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9223" name="Rectangle 5"/>
          <p:cNvSpPr>
            <a:spLocks noChangeArrowheads="1"/>
          </p:cNvSpPr>
          <p:nvPr/>
        </p:nvSpPr>
        <p:spPr bwMode="auto">
          <a:xfrm>
            <a:off x="5986463" y="2555875"/>
            <a:ext cx="158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 name="Titel 1"/>
          <p:cNvSpPr>
            <a:spLocks noGrp="1"/>
          </p:cNvSpPr>
          <p:nvPr>
            <p:ph type="title"/>
          </p:nvPr>
        </p:nvSpPr>
        <p:spPr/>
        <p:txBody>
          <a:bodyPr/>
          <a:lstStyle/>
          <a:p>
            <a:endParaRPr lang="de-DE"/>
          </a:p>
        </p:txBody>
      </p:sp>
      <p:sp>
        <p:nvSpPr>
          <p:cNvPr id="7" name="Rechteck 6"/>
          <p:cNvSpPr/>
          <p:nvPr/>
        </p:nvSpPr>
        <p:spPr bwMode="auto">
          <a:xfrm>
            <a:off x="2133600" y="1828800"/>
            <a:ext cx="1066800" cy="2362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 name="Gerade Verbindung mit Pfeil 3"/>
          <p:cNvCxnSpPr/>
          <p:nvPr/>
        </p:nvCxnSpPr>
        <p:spPr bwMode="auto">
          <a:xfrm>
            <a:off x="24384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a:off x="25908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10"/>
          <p:cNvCxnSpPr/>
          <p:nvPr/>
        </p:nvCxnSpPr>
        <p:spPr bwMode="auto">
          <a:xfrm>
            <a:off x="27432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p:cNvCxnSpPr/>
          <p:nvPr/>
        </p:nvCxnSpPr>
        <p:spPr bwMode="auto">
          <a:xfrm>
            <a:off x="28956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feld 4"/>
          <p:cNvSpPr txBox="1"/>
          <p:nvPr/>
        </p:nvSpPr>
        <p:spPr>
          <a:xfrm>
            <a:off x="2895600" y="4648200"/>
            <a:ext cx="704040" cy="276999"/>
          </a:xfrm>
          <a:prstGeom prst="rect">
            <a:avLst/>
          </a:prstGeom>
          <a:noFill/>
        </p:spPr>
        <p:txBody>
          <a:bodyPr wrap="none" rtlCol="0">
            <a:spAutoFit/>
          </a:bodyPr>
          <a:lstStyle/>
          <a:p>
            <a:r>
              <a:rPr lang="de-DE" dirty="0" smtClean="0"/>
              <a:t>Bit-Line</a:t>
            </a:r>
            <a:endParaRPr lang="de-DE" dirty="0"/>
          </a:p>
        </p:txBody>
      </p:sp>
      <p:cxnSp>
        <p:nvCxnSpPr>
          <p:cNvPr id="14" name="Gerade Verbindung mit Pfeil 13"/>
          <p:cNvCxnSpPr/>
          <p:nvPr/>
        </p:nvCxnSpPr>
        <p:spPr bwMode="auto">
          <a:xfrm>
            <a:off x="1066800" y="19812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mit Pfeil 14"/>
          <p:cNvCxnSpPr/>
          <p:nvPr/>
        </p:nvCxnSpPr>
        <p:spPr bwMode="auto">
          <a:xfrm>
            <a:off x="1066800" y="22098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15"/>
          <p:cNvCxnSpPr/>
          <p:nvPr/>
        </p:nvCxnSpPr>
        <p:spPr bwMode="auto">
          <a:xfrm>
            <a:off x="1066800" y="24384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1066800" y="39624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feld 17"/>
          <p:cNvSpPr txBox="1"/>
          <p:nvPr/>
        </p:nvSpPr>
        <p:spPr>
          <a:xfrm>
            <a:off x="973827" y="3657600"/>
            <a:ext cx="889987" cy="276999"/>
          </a:xfrm>
          <a:prstGeom prst="rect">
            <a:avLst/>
          </a:prstGeom>
          <a:noFill/>
        </p:spPr>
        <p:txBody>
          <a:bodyPr wrap="none" rtlCol="0">
            <a:spAutoFit/>
          </a:bodyPr>
          <a:lstStyle/>
          <a:p>
            <a:r>
              <a:rPr lang="de-DE" dirty="0" smtClean="0"/>
              <a:t>Read-Line</a:t>
            </a:r>
            <a:endParaRPr lang="de-DE" dirty="0"/>
          </a:p>
        </p:txBody>
      </p:sp>
      <p:sp>
        <p:nvSpPr>
          <p:cNvPr id="6" name="Ellipse 5"/>
          <p:cNvSpPr/>
          <p:nvPr/>
        </p:nvSpPr>
        <p:spPr bwMode="auto">
          <a:xfrm>
            <a:off x="1447800" y="1828800"/>
            <a:ext cx="2438400" cy="3048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 name="Textfeld 19"/>
          <p:cNvSpPr txBox="1"/>
          <p:nvPr/>
        </p:nvSpPr>
        <p:spPr>
          <a:xfrm>
            <a:off x="3354122" y="1524000"/>
            <a:ext cx="548996" cy="276999"/>
          </a:xfrm>
          <a:prstGeom prst="rect">
            <a:avLst/>
          </a:prstGeom>
          <a:noFill/>
        </p:spPr>
        <p:txBody>
          <a:bodyPr wrap="none" rtlCol="0">
            <a:spAutoFit/>
          </a:bodyPr>
          <a:lstStyle/>
          <a:p>
            <a:r>
              <a:rPr lang="de-DE" dirty="0" smtClean="0"/>
              <a:t>Word</a:t>
            </a:r>
            <a:endParaRPr lang="de-DE" dirty="0"/>
          </a:p>
        </p:txBody>
      </p:sp>
      <p:sp>
        <p:nvSpPr>
          <p:cNvPr id="21" name="Trapezoid 20"/>
          <p:cNvSpPr/>
          <p:nvPr/>
        </p:nvSpPr>
        <p:spPr bwMode="auto">
          <a:xfrm rot="16200000">
            <a:off x="-381000" y="2743200"/>
            <a:ext cx="2362200" cy="533400"/>
          </a:xfrm>
          <a:prstGeom prst="trapezoid">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22" name="Gruppieren 21"/>
          <p:cNvGrpSpPr/>
          <p:nvPr/>
        </p:nvGrpSpPr>
        <p:grpSpPr>
          <a:xfrm rot="16200000">
            <a:off x="38100" y="2705100"/>
            <a:ext cx="457200" cy="533400"/>
            <a:chOff x="7848600" y="2057400"/>
            <a:chExt cx="457200" cy="3733800"/>
          </a:xfrm>
        </p:grpSpPr>
        <p:cxnSp>
          <p:nvCxnSpPr>
            <p:cNvPr id="23" name="Gerade Verbindung mit Pfeil 22"/>
            <p:cNvCxnSpPr/>
            <p:nvPr/>
          </p:nvCxnSpPr>
          <p:spPr bwMode="auto">
            <a:xfrm>
              <a:off x="78486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80010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24"/>
            <p:cNvCxnSpPr/>
            <p:nvPr/>
          </p:nvCxnSpPr>
          <p:spPr bwMode="auto">
            <a:xfrm>
              <a:off x="81534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mit Pfeil 25"/>
            <p:cNvCxnSpPr/>
            <p:nvPr/>
          </p:nvCxnSpPr>
          <p:spPr bwMode="auto">
            <a:xfrm>
              <a:off x="83058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 name="Textfeld 26"/>
          <p:cNvSpPr txBox="1"/>
          <p:nvPr/>
        </p:nvSpPr>
        <p:spPr>
          <a:xfrm>
            <a:off x="4252091" y="3048000"/>
            <a:ext cx="1039066" cy="276999"/>
          </a:xfrm>
          <a:prstGeom prst="rect">
            <a:avLst/>
          </a:prstGeom>
          <a:noFill/>
        </p:spPr>
        <p:txBody>
          <a:bodyPr wrap="none" rtlCol="0">
            <a:spAutoFit/>
          </a:bodyPr>
          <a:lstStyle/>
          <a:p>
            <a:r>
              <a:rPr lang="de-DE" dirty="0" err="1" smtClean="0"/>
              <a:t>Aspect</a:t>
            </a:r>
            <a:r>
              <a:rPr lang="de-DE" dirty="0" smtClean="0"/>
              <a:t> </a:t>
            </a:r>
            <a:r>
              <a:rPr lang="de-DE" dirty="0" err="1" smtClean="0"/>
              <a:t>ratio</a:t>
            </a:r>
            <a:r>
              <a:rPr lang="de-DE" dirty="0" smtClean="0"/>
              <a:t>!</a:t>
            </a:r>
            <a:endParaRPr lang="de-DE" dirty="0"/>
          </a:p>
        </p:txBody>
      </p:sp>
    </p:spTree>
    <p:extLst>
      <p:ext uri="{BB962C8B-B14F-4D97-AF65-F5344CB8AC3E}">
        <p14:creationId xmlns:p14="http://schemas.microsoft.com/office/powerpoint/2010/main" val="16654876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60</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9162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61</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3200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4724400" y="4953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78833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Write</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62</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4724400" y="4953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08244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63</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4724400" y="4953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uppieren 22"/>
          <p:cNvGrpSpPr/>
          <p:nvPr/>
        </p:nvGrpSpPr>
        <p:grpSpPr>
          <a:xfrm>
            <a:off x="5943600" y="4953000"/>
            <a:ext cx="1371600" cy="762000"/>
            <a:chOff x="6248400" y="4953000"/>
            <a:chExt cx="1371600" cy="762000"/>
          </a:xfrm>
        </p:grpSpPr>
        <p:cxnSp>
          <p:nvCxnSpPr>
            <p:cNvPr id="24" name="Gerade Verbindung 23"/>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427136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64</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4724400" y="4953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uppieren 22"/>
          <p:cNvGrpSpPr/>
          <p:nvPr/>
        </p:nvGrpSpPr>
        <p:grpSpPr>
          <a:xfrm>
            <a:off x="5943600" y="4953000"/>
            <a:ext cx="1371600" cy="762000"/>
            <a:chOff x="6248400" y="4953000"/>
            <a:chExt cx="1371600" cy="762000"/>
          </a:xfrm>
        </p:grpSpPr>
        <p:cxnSp>
          <p:nvCxnSpPr>
            <p:cNvPr id="24" name="Gerade Verbindung 23"/>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Freihandform 3"/>
          <p:cNvSpPr/>
          <p:nvPr/>
        </p:nvSpPr>
        <p:spPr bwMode="auto">
          <a:xfrm>
            <a:off x="4545106" y="4681254"/>
            <a:ext cx="1896035" cy="545774"/>
          </a:xfrm>
          <a:custGeom>
            <a:avLst/>
            <a:gdLst>
              <a:gd name="connsiteX0" fmla="*/ 0 w 1896035"/>
              <a:gd name="connsiteY0" fmla="*/ 105899 h 545774"/>
              <a:gd name="connsiteX1" fmla="*/ 1438835 w 1896035"/>
              <a:gd name="connsiteY1" fmla="*/ 25217 h 545774"/>
              <a:gd name="connsiteX2" fmla="*/ 1653988 w 1896035"/>
              <a:gd name="connsiteY2" fmla="*/ 495864 h 545774"/>
              <a:gd name="connsiteX3" fmla="*/ 1896035 w 1896035"/>
              <a:gd name="connsiteY3" fmla="*/ 509311 h 545774"/>
            </a:gdLst>
            <a:ahLst/>
            <a:cxnLst>
              <a:cxn ang="0">
                <a:pos x="connsiteX0" y="connsiteY0"/>
              </a:cxn>
              <a:cxn ang="0">
                <a:pos x="connsiteX1" y="connsiteY1"/>
              </a:cxn>
              <a:cxn ang="0">
                <a:pos x="connsiteX2" y="connsiteY2"/>
              </a:cxn>
              <a:cxn ang="0">
                <a:pos x="connsiteX3" y="connsiteY3"/>
              </a:cxn>
            </a:cxnLst>
            <a:rect l="l" t="t" r="r" b="b"/>
            <a:pathLst>
              <a:path w="1896035" h="545774">
                <a:moveTo>
                  <a:pt x="0" y="105899"/>
                </a:moveTo>
                <a:cubicBezTo>
                  <a:pt x="581585" y="33061"/>
                  <a:pt x="1163170" y="-39777"/>
                  <a:pt x="1438835" y="25217"/>
                </a:cubicBezTo>
                <a:cubicBezTo>
                  <a:pt x="1714500" y="90211"/>
                  <a:pt x="1577788" y="415182"/>
                  <a:pt x="1653988" y="495864"/>
                </a:cubicBezTo>
                <a:cubicBezTo>
                  <a:pt x="1730188" y="576546"/>
                  <a:pt x="1813111" y="542928"/>
                  <a:pt x="1896035" y="509311"/>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9" name="Gerade Verbindung 28"/>
          <p:cNvCxnSpPr/>
          <p:nvPr/>
        </p:nvCxnSpPr>
        <p:spPr bwMode="auto">
          <a:xfrm>
            <a:off x="2514600" y="12954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2590800" y="23622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514600" y="23622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flipV="1">
            <a:off x="3124200" y="2209800"/>
            <a:ext cx="457200" cy="152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a:off x="2514600" y="12954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3124200" y="1295400"/>
            <a:ext cx="45720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3581400" y="22098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88414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Read</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65</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403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a:off x="4724400" y="4953000"/>
            <a:ext cx="381000" cy="0"/>
          </a:xfrm>
          <a:prstGeom prst="line">
            <a:avLst/>
          </a:prstGeom>
          <a:noFill/>
          <a:ln w="381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uppieren 22"/>
          <p:cNvGrpSpPr/>
          <p:nvPr/>
        </p:nvGrpSpPr>
        <p:grpSpPr>
          <a:xfrm>
            <a:off x="5943600" y="4953000"/>
            <a:ext cx="1371600" cy="762000"/>
            <a:chOff x="6248400" y="4953000"/>
            <a:chExt cx="1371600" cy="762000"/>
          </a:xfrm>
        </p:grpSpPr>
        <p:cxnSp>
          <p:nvCxnSpPr>
            <p:cNvPr id="24" name="Gerade Verbindung 23"/>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Freihandform 3"/>
          <p:cNvSpPr/>
          <p:nvPr/>
        </p:nvSpPr>
        <p:spPr bwMode="auto">
          <a:xfrm>
            <a:off x="4545106" y="4681254"/>
            <a:ext cx="1896035" cy="545774"/>
          </a:xfrm>
          <a:custGeom>
            <a:avLst/>
            <a:gdLst>
              <a:gd name="connsiteX0" fmla="*/ 0 w 1896035"/>
              <a:gd name="connsiteY0" fmla="*/ 105899 h 545774"/>
              <a:gd name="connsiteX1" fmla="*/ 1438835 w 1896035"/>
              <a:gd name="connsiteY1" fmla="*/ 25217 h 545774"/>
              <a:gd name="connsiteX2" fmla="*/ 1653988 w 1896035"/>
              <a:gd name="connsiteY2" fmla="*/ 495864 h 545774"/>
              <a:gd name="connsiteX3" fmla="*/ 1896035 w 1896035"/>
              <a:gd name="connsiteY3" fmla="*/ 509311 h 545774"/>
            </a:gdLst>
            <a:ahLst/>
            <a:cxnLst>
              <a:cxn ang="0">
                <a:pos x="connsiteX0" y="connsiteY0"/>
              </a:cxn>
              <a:cxn ang="0">
                <a:pos x="connsiteX1" y="connsiteY1"/>
              </a:cxn>
              <a:cxn ang="0">
                <a:pos x="connsiteX2" y="connsiteY2"/>
              </a:cxn>
              <a:cxn ang="0">
                <a:pos x="connsiteX3" y="connsiteY3"/>
              </a:cxn>
            </a:cxnLst>
            <a:rect l="l" t="t" r="r" b="b"/>
            <a:pathLst>
              <a:path w="1896035" h="545774">
                <a:moveTo>
                  <a:pt x="0" y="105899"/>
                </a:moveTo>
                <a:cubicBezTo>
                  <a:pt x="581585" y="33061"/>
                  <a:pt x="1163170" y="-39777"/>
                  <a:pt x="1438835" y="25217"/>
                </a:cubicBezTo>
                <a:cubicBezTo>
                  <a:pt x="1714500" y="90211"/>
                  <a:pt x="1577788" y="415182"/>
                  <a:pt x="1653988" y="495864"/>
                </a:cubicBezTo>
                <a:cubicBezTo>
                  <a:pt x="1730188" y="576546"/>
                  <a:pt x="1813111" y="542928"/>
                  <a:pt x="1896035" y="509311"/>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9" name="Gerade Verbindung 28"/>
          <p:cNvCxnSpPr/>
          <p:nvPr/>
        </p:nvCxnSpPr>
        <p:spPr bwMode="auto">
          <a:xfrm>
            <a:off x="2514600" y="12954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2590800" y="23622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514600" y="23622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flipV="1">
            <a:off x="3124200" y="2209800"/>
            <a:ext cx="457200" cy="152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a:off x="2514600" y="12954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3124200" y="1295400"/>
            <a:ext cx="45720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3581400" y="22098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6705600" y="6019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5943600" y="61722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Gleichschenkliges Dreieck 38"/>
          <p:cNvSpPr/>
          <p:nvPr/>
        </p:nvSpPr>
        <p:spPr bwMode="auto">
          <a:xfrm rot="5400000">
            <a:off x="7240314" y="5866086"/>
            <a:ext cx="457200" cy="45982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0" name="Gerade Verbindung 39"/>
          <p:cNvCxnSpPr>
            <a:stCxn id="39" idx="0"/>
          </p:cNvCxnSpPr>
          <p:nvPr/>
        </p:nvCxnSpPr>
        <p:spPr bwMode="auto">
          <a:xfrm>
            <a:off x="7698828" y="6096000"/>
            <a:ext cx="911772"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auto">
          <a:xfrm>
            <a:off x="5943600" y="2514600"/>
            <a:ext cx="0" cy="4038600"/>
          </a:xfrm>
          <a:prstGeom prst="line">
            <a:avLst/>
          </a:prstGeom>
          <a:noFill/>
          <a:ln w="381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24736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smtClean="0"/>
              <a:t>Refresh</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66</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403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uppieren 22"/>
          <p:cNvGrpSpPr/>
          <p:nvPr/>
        </p:nvGrpSpPr>
        <p:grpSpPr>
          <a:xfrm>
            <a:off x="5943600" y="4953000"/>
            <a:ext cx="1371600" cy="762000"/>
            <a:chOff x="6248400" y="4953000"/>
            <a:chExt cx="1371600" cy="762000"/>
          </a:xfrm>
        </p:grpSpPr>
        <p:cxnSp>
          <p:nvCxnSpPr>
            <p:cNvPr id="24" name="Gerade Verbindung 23"/>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Freihandform 3"/>
          <p:cNvSpPr/>
          <p:nvPr/>
        </p:nvSpPr>
        <p:spPr bwMode="auto">
          <a:xfrm>
            <a:off x="4545106" y="4681254"/>
            <a:ext cx="1896035" cy="545774"/>
          </a:xfrm>
          <a:custGeom>
            <a:avLst/>
            <a:gdLst>
              <a:gd name="connsiteX0" fmla="*/ 0 w 1896035"/>
              <a:gd name="connsiteY0" fmla="*/ 105899 h 545774"/>
              <a:gd name="connsiteX1" fmla="*/ 1438835 w 1896035"/>
              <a:gd name="connsiteY1" fmla="*/ 25217 h 545774"/>
              <a:gd name="connsiteX2" fmla="*/ 1653988 w 1896035"/>
              <a:gd name="connsiteY2" fmla="*/ 495864 h 545774"/>
              <a:gd name="connsiteX3" fmla="*/ 1896035 w 1896035"/>
              <a:gd name="connsiteY3" fmla="*/ 509311 h 545774"/>
            </a:gdLst>
            <a:ahLst/>
            <a:cxnLst>
              <a:cxn ang="0">
                <a:pos x="connsiteX0" y="connsiteY0"/>
              </a:cxn>
              <a:cxn ang="0">
                <a:pos x="connsiteX1" y="connsiteY1"/>
              </a:cxn>
              <a:cxn ang="0">
                <a:pos x="connsiteX2" y="connsiteY2"/>
              </a:cxn>
              <a:cxn ang="0">
                <a:pos x="connsiteX3" y="connsiteY3"/>
              </a:cxn>
            </a:cxnLst>
            <a:rect l="l" t="t" r="r" b="b"/>
            <a:pathLst>
              <a:path w="1896035" h="545774">
                <a:moveTo>
                  <a:pt x="0" y="105899"/>
                </a:moveTo>
                <a:cubicBezTo>
                  <a:pt x="581585" y="33061"/>
                  <a:pt x="1163170" y="-39777"/>
                  <a:pt x="1438835" y="25217"/>
                </a:cubicBezTo>
                <a:cubicBezTo>
                  <a:pt x="1714500" y="90211"/>
                  <a:pt x="1577788" y="415182"/>
                  <a:pt x="1653988" y="495864"/>
                </a:cubicBezTo>
                <a:cubicBezTo>
                  <a:pt x="1730188" y="576546"/>
                  <a:pt x="1813111" y="542928"/>
                  <a:pt x="1896035" y="509311"/>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9" name="Gerade Verbindung 28"/>
          <p:cNvCxnSpPr/>
          <p:nvPr/>
        </p:nvCxnSpPr>
        <p:spPr bwMode="auto">
          <a:xfrm>
            <a:off x="2514600" y="12954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2590800" y="23622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514600" y="23622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flipV="1">
            <a:off x="3124200" y="2209800"/>
            <a:ext cx="457200" cy="152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a:off x="2514600" y="12954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3124200" y="1295400"/>
            <a:ext cx="45720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3581400" y="22098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6705600" y="6019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5943600" y="61722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Gleichschenkliges Dreieck 38"/>
          <p:cNvSpPr/>
          <p:nvPr/>
        </p:nvSpPr>
        <p:spPr bwMode="auto">
          <a:xfrm rot="5400000">
            <a:off x="7240314" y="5866086"/>
            <a:ext cx="457200" cy="45982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0" name="Gerade Verbindung 39"/>
          <p:cNvCxnSpPr>
            <a:stCxn id="39" idx="0"/>
          </p:cNvCxnSpPr>
          <p:nvPr/>
        </p:nvCxnSpPr>
        <p:spPr bwMode="auto">
          <a:xfrm>
            <a:off x="7698828" y="6096000"/>
            <a:ext cx="911772"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 Verbindung 42"/>
          <p:cNvCxnSpPr/>
          <p:nvPr/>
        </p:nvCxnSpPr>
        <p:spPr bwMode="auto">
          <a:xfrm>
            <a:off x="4724400" y="4953000"/>
            <a:ext cx="381000" cy="0"/>
          </a:xfrm>
          <a:prstGeom prst="line">
            <a:avLst/>
          </a:prstGeom>
          <a:noFill/>
          <a:ln w="381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auto">
          <a:xfrm>
            <a:off x="5943600" y="2514600"/>
            <a:ext cx="0" cy="4038600"/>
          </a:xfrm>
          <a:prstGeom prst="line">
            <a:avLst/>
          </a:prstGeom>
          <a:noFill/>
          <a:ln w="381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4517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Refresh</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67</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403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uppieren 22"/>
          <p:cNvGrpSpPr/>
          <p:nvPr/>
        </p:nvGrpSpPr>
        <p:grpSpPr>
          <a:xfrm>
            <a:off x="5943600" y="4953000"/>
            <a:ext cx="1371600" cy="762000"/>
            <a:chOff x="6248400" y="4953000"/>
            <a:chExt cx="1371600" cy="762000"/>
          </a:xfrm>
        </p:grpSpPr>
        <p:cxnSp>
          <p:nvCxnSpPr>
            <p:cNvPr id="24" name="Gerade Verbindung 23"/>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Freihandform 3"/>
          <p:cNvSpPr/>
          <p:nvPr/>
        </p:nvSpPr>
        <p:spPr bwMode="auto">
          <a:xfrm>
            <a:off x="4545106" y="4681254"/>
            <a:ext cx="1896035" cy="545774"/>
          </a:xfrm>
          <a:custGeom>
            <a:avLst/>
            <a:gdLst>
              <a:gd name="connsiteX0" fmla="*/ 0 w 1896035"/>
              <a:gd name="connsiteY0" fmla="*/ 105899 h 545774"/>
              <a:gd name="connsiteX1" fmla="*/ 1438835 w 1896035"/>
              <a:gd name="connsiteY1" fmla="*/ 25217 h 545774"/>
              <a:gd name="connsiteX2" fmla="*/ 1653988 w 1896035"/>
              <a:gd name="connsiteY2" fmla="*/ 495864 h 545774"/>
              <a:gd name="connsiteX3" fmla="*/ 1896035 w 1896035"/>
              <a:gd name="connsiteY3" fmla="*/ 509311 h 545774"/>
            </a:gdLst>
            <a:ahLst/>
            <a:cxnLst>
              <a:cxn ang="0">
                <a:pos x="connsiteX0" y="connsiteY0"/>
              </a:cxn>
              <a:cxn ang="0">
                <a:pos x="connsiteX1" y="connsiteY1"/>
              </a:cxn>
              <a:cxn ang="0">
                <a:pos x="connsiteX2" y="connsiteY2"/>
              </a:cxn>
              <a:cxn ang="0">
                <a:pos x="connsiteX3" y="connsiteY3"/>
              </a:cxn>
            </a:cxnLst>
            <a:rect l="l" t="t" r="r" b="b"/>
            <a:pathLst>
              <a:path w="1896035" h="545774">
                <a:moveTo>
                  <a:pt x="0" y="105899"/>
                </a:moveTo>
                <a:cubicBezTo>
                  <a:pt x="581585" y="33061"/>
                  <a:pt x="1163170" y="-39777"/>
                  <a:pt x="1438835" y="25217"/>
                </a:cubicBezTo>
                <a:cubicBezTo>
                  <a:pt x="1714500" y="90211"/>
                  <a:pt x="1577788" y="415182"/>
                  <a:pt x="1653988" y="495864"/>
                </a:cubicBezTo>
                <a:cubicBezTo>
                  <a:pt x="1730188" y="576546"/>
                  <a:pt x="1813111" y="542928"/>
                  <a:pt x="1896035" y="509311"/>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9" name="Gerade Verbindung 28"/>
          <p:cNvCxnSpPr/>
          <p:nvPr/>
        </p:nvCxnSpPr>
        <p:spPr bwMode="auto">
          <a:xfrm>
            <a:off x="2514600" y="12954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2590800" y="23622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514600" y="23622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flipV="1">
            <a:off x="3124200" y="2209800"/>
            <a:ext cx="457200" cy="152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a:off x="2514600" y="12954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3124200" y="1295400"/>
            <a:ext cx="45720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3581400" y="22098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6705600" y="6019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5943600" y="61722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Gleichschenkliges Dreieck 38"/>
          <p:cNvSpPr/>
          <p:nvPr/>
        </p:nvSpPr>
        <p:spPr bwMode="auto">
          <a:xfrm rot="5400000">
            <a:off x="7240314" y="5866086"/>
            <a:ext cx="457200" cy="45982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0" name="Gerade Verbindung 39"/>
          <p:cNvCxnSpPr>
            <a:stCxn id="39" idx="0"/>
          </p:cNvCxnSpPr>
          <p:nvPr/>
        </p:nvCxnSpPr>
        <p:spPr bwMode="auto">
          <a:xfrm>
            <a:off x="7698828" y="6096000"/>
            <a:ext cx="911772"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flipV="1">
            <a:off x="8610600" y="5562600"/>
            <a:ext cx="0" cy="533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H="1">
            <a:off x="7315200" y="5562600"/>
            <a:ext cx="1295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auto">
          <a:xfrm flipH="1">
            <a:off x="5943600" y="5562600"/>
            <a:ext cx="1524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p:nvPr/>
        </p:nvCxnSpPr>
        <p:spPr bwMode="auto">
          <a:xfrm>
            <a:off x="4724400" y="4953000"/>
            <a:ext cx="381000" cy="0"/>
          </a:xfrm>
          <a:prstGeom prst="line">
            <a:avLst/>
          </a:prstGeom>
          <a:noFill/>
          <a:ln w="381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48"/>
          <p:cNvCxnSpPr/>
          <p:nvPr/>
        </p:nvCxnSpPr>
        <p:spPr bwMode="auto">
          <a:xfrm>
            <a:off x="5943600" y="2514600"/>
            <a:ext cx="0" cy="4038600"/>
          </a:xfrm>
          <a:prstGeom prst="line">
            <a:avLst/>
          </a:prstGeom>
          <a:noFill/>
          <a:ln w="381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0316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b="1" dirty="0"/>
              <a:t>Refresh</a:t>
            </a:r>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1 transistor 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68</a:t>
            </a:fld>
            <a:endParaRPr lang="de-DE" altLang="de-DE"/>
          </a:p>
        </p:txBody>
      </p:sp>
      <p:cxnSp>
        <p:nvCxnSpPr>
          <p:cNvPr id="14" name="Gerade Verbindung 13"/>
          <p:cNvCxnSpPr/>
          <p:nvPr/>
        </p:nvCxnSpPr>
        <p:spPr bwMode="auto">
          <a:xfrm>
            <a:off x="5943600" y="2514600"/>
            <a:ext cx="0" cy="3200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5" name="Gruppieren 184"/>
          <p:cNvGrpSpPr/>
          <p:nvPr/>
        </p:nvGrpSpPr>
        <p:grpSpPr>
          <a:xfrm rot="5400000">
            <a:off x="5029200" y="4038600"/>
            <a:ext cx="609600" cy="1219200"/>
            <a:chOff x="3657600" y="3962400"/>
            <a:chExt cx="609600" cy="1219200"/>
          </a:xfrm>
        </p:grpSpPr>
        <p:cxnSp>
          <p:nvCxnSpPr>
            <p:cNvPr id="186" name="Gerade Verbindung 185"/>
            <p:cNvCxnSpPr/>
            <p:nvPr/>
          </p:nvCxnSpPr>
          <p:spPr bwMode="auto">
            <a:xfrm>
              <a:off x="40386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4038600" y="4343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Gerade Verbindung 205"/>
            <p:cNvCxnSpPr/>
            <p:nvPr/>
          </p:nvCxnSpPr>
          <p:spPr bwMode="auto">
            <a:xfrm>
              <a:off x="4038600" y="4800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 name="Gerade Verbindung 206"/>
            <p:cNvCxnSpPr/>
            <p:nvPr/>
          </p:nvCxnSpPr>
          <p:spPr bwMode="auto">
            <a:xfrm>
              <a:off x="4267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Gerade Verbindung 207"/>
            <p:cNvCxnSpPr/>
            <p:nvPr/>
          </p:nvCxnSpPr>
          <p:spPr bwMode="auto">
            <a:xfrm>
              <a:off x="3962400" y="43434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a:off x="4267200" y="3962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3657600" y="4572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Gerade Verbindung 27"/>
          <p:cNvCxnSpPr/>
          <p:nvPr/>
        </p:nvCxnSpPr>
        <p:spPr bwMode="auto">
          <a:xfrm>
            <a:off x="4724400" y="4953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29"/>
          <p:cNvCxnSpPr/>
          <p:nvPr/>
        </p:nvCxnSpPr>
        <p:spPr bwMode="auto">
          <a:xfrm flipH="1">
            <a:off x="4495800" y="51054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4495800" y="52578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a:off x="4724400" y="52578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2" name="Gerade Verbindung 14341"/>
          <p:cNvCxnSpPr/>
          <p:nvPr/>
        </p:nvCxnSpPr>
        <p:spPr bwMode="auto">
          <a:xfrm flipH="1">
            <a:off x="4572000" y="55626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14343"/>
          <p:cNvCxnSpPr/>
          <p:nvPr/>
        </p:nvCxnSpPr>
        <p:spPr bwMode="auto">
          <a:xfrm>
            <a:off x="3124200" y="4343400"/>
            <a:ext cx="4419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4" name="Textfeld 213"/>
          <p:cNvSpPr txBox="1"/>
          <p:nvPr/>
        </p:nvSpPr>
        <p:spPr>
          <a:xfrm>
            <a:off x="3157755" y="4114800"/>
            <a:ext cx="617926" cy="276999"/>
          </a:xfrm>
          <a:prstGeom prst="rect">
            <a:avLst/>
          </a:prstGeom>
          <a:noFill/>
        </p:spPr>
        <p:txBody>
          <a:bodyPr wrap="none" rtlCol="0">
            <a:spAutoFit/>
          </a:bodyPr>
          <a:lstStyle/>
          <a:p>
            <a:r>
              <a:rPr lang="de-DE" dirty="0" err="1" smtClean="0"/>
              <a:t>Wr</a:t>
            </a:r>
            <a:r>
              <a:rPr lang="de-DE" dirty="0" smtClean="0"/>
              <a:t>/</a:t>
            </a:r>
            <a:r>
              <a:rPr lang="de-DE" dirty="0" err="1" smtClean="0"/>
              <a:t>Rd</a:t>
            </a:r>
            <a:endParaRPr lang="de-DE" dirty="0"/>
          </a:p>
        </p:txBody>
      </p:sp>
      <p:cxnSp>
        <p:nvCxnSpPr>
          <p:cNvPr id="48" name="Gerade Verbindung 47"/>
          <p:cNvCxnSpPr/>
          <p:nvPr/>
        </p:nvCxnSpPr>
        <p:spPr bwMode="auto">
          <a:xfrm>
            <a:off x="5943600" y="2514600"/>
            <a:ext cx="0" cy="403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uppieren 22"/>
          <p:cNvGrpSpPr/>
          <p:nvPr/>
        </p:nvGrpSpPr>
        <p:grpSpPr>
          <a:xfrm>
            <a:off x="5943600" y="4953000"/>
            <a:ext cx="1371600" cy="762000"/>
            <a:chOff x="6248400" y="4953000"/>
            <a:chExt cx="1371600" cy="762000"/>
          </a:xfrm>
        </p:grpSpPr>
        <p:cxnSp>
          <p:nvCxnSpPr>
            <p:cNvPr id="24" name="Gerade Verbindung 23"/>
            <p:cNvCxnSpPr/>
            <p:nvPr/>
          </p:nvCxnSpPr>
          <p:spPr bwMode="auto">
            <a:xfrm>
              <a:off x="6248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a:off x="68580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25"/>
            <p:cNvCxnSpPr/>
            <p:nvPr/>
          </p:nvCxnSpPr>
          <p:spPr bwMode="auto">
            <a:xfrm>
              <a:off x="7010400" y="4953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a:off x="7010400" y="53340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Freihandform 3"/>
          <p:cNvSpPr/>
          <p:nvPr/>
        </p:nvSpPr>
        <p:spPr bwMode="auto">
          <a:xfrm>
            <a:off x="4545106" y="4681254"/>
            <a:ext cx="1896035" cy="545774"/>
          </a:xfrm>
          <a:custGeom>
            <a:avLst/>
            <a:gdLst>
              <a:gd name="connsiteX0" fmla="*/ 0 w 1896035"/>
              <a:gd name="connsiteY0" fmla="*/ 105899 h 545774"/>
              <a:gd name="connsiteX1" fmla="*/ 1438835 w 1896035"/>
              <a:gd name="connsiteY1" fmla="*/ 25217 h 545774"/>
              <a:gd name="connsiteX2" fmla="*/ 1653988 w 1896035"/>
              <a:gd name="connsiteY2" fmla="*/ 495864 h 545774"/>
              <a:gd name="connsiteX3" fmla="*/ 1896035 w 1896035"/>
              <a:gd name="connsiteY3" fmla="*/ 509311 h 545774"/>
            </a:gdLst>
            <a:ahLst/>
            <a:cxnLst>
              <a:cxn ang="0">
                <a:pos x="connsiteX0" y="connsiteY0"/>
              </a:cxn>
              <a:cxn ang="0">
                <a:pos x="connsiteX1" y="connsiteY1"/>
              </a:cxn>
              <a:cxn ang="0">
                <a:pos x="connsiteX2" y="connsiteY2"/>
              </a:cxn>
              <a:cxn ang="0">
                <a:pos x="connsiteX3" y="connsiteY3"/>
              </a:cxn>
            </a:cxnLst>
            <a:rect l="l" t="t" r="r" b="b"/>
            <a:pathLst>
              <a:path w="1896035" h="545774">
                <a:moveTo>
                  <a:pt x="0" y="105899"/>
                </a:moveTo>
                <a:cubicBezTo>
                  <a:pt x="581585" y="33061"/>
                  <a:pt x="1163170" y="-39777"/>
                  <a:pt x="1438835" y="25217"/>
                </a:cubicBezTo>
                <a:cubicBezTo>
                  <a:pt x="1714500" y="90211"/>
                  <a:pt x="1577788" y="415182"/>
                  <a:pt x="1653988" y="495864"/>
                </a:cubicBezTo>
                <a:cubicBezTo>
                  <a:pt x="1730188" y="576546"/>
                  <a:pt x="1813111" y="542928"/>
                  <a:pt x="1896035" y="509311"/>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9" name="Gerade Verbindung 28"/>
          <p:cNvCxnSpPr/>
          <p:nvPr/>
        </p:nvCxnSpPr>
        <p:spPr bwMode="auto">
          <a:xfrm>
            <a:off x="2514600" y="1295400"/>
            <a:ext cx="3048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Gerade Verbindung 30"/>
          <p:cNvCxnSpPr/>
          <p:nvPr/>
        </p:nvCxnSpPr>
        <p:spPr bwMode="auto">
          <a:xfrm>
            <a:off x="2590800" y="2362200"/>
            <a:ext cx="1676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514600" y="23622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flipV="1">
            <a:off x="3124200" y="2209800"/>
            <a:ext cx="457200" cy="152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Gerade Verbindung 40"/>
          <p:cNvCxnSpPr/>
          <p:nvPr/>
        </p:nvCxnSpPr>
        <p:spPr bwMode="auto">
          <a:xfrm>
            <a:off x="2514600" y="12954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 Verbindung 41"/>
          <p:cNvCxnSpPr/>
          <p:nvPr/>
        </p:nvCxnSpPr>
        <p:spPr bwMode="auto">
          <a:xfrm>
            <a:off x="3124200" y="1295400"/>
            <a:ext cx="45720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p:nvCxnSpPr>
        <p:spPr bwMode="auto">
          <a:xfrm>
            <a:off x="3581400" y="22098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36"/>
          <p:cNvCxnSpPr/>
          <p:nvPr/>
        </p:nvCxnSpPr>
        <p:spPr bwMode="auto">
          <a:xfrm>
            <a:off x="6705600" y="6019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37"/>
          <p:cNvCxnSpPr/>
          <p:nvPr/>
        </p:nvCxnSpPr>
        <p:spPr bwMode="auto">
          <a:xfrm>
            <a:off x="5943600" y="6172200"/>
            <a:ext cx="1295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Gleichschenkliges Dreieck 38"/>
          <p:cNvSpPr/>
          <p:nvPr/>
        </p:nvSpPr>
        <p:spPr bwMode="auto">
          <a:xfrm rot="5400000">
            <a:off x="7240314" y="5866086"/>
            <a:ext cx="457200" cy="45982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0" name="Gerade Verbindung 39"/>
          <p:cNvCxnSpPr>
            <a:stCxn id="39" idx="0"/>
          </p:cNvCxnSpPr>
          <p:nvPr/>
        </p:nvCxnSpPr>
        <p:spPr bwMode="auto">
          <a:xfrm>
            <a:off x="7698828" y="6096000"/>
            <a:ext cx="911772"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flipV="1">
            <a:off x="8610600" y="5562600"/>
            <a:ext cx="0" cy="533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flipH="1">
            <a:off x="7315200" y="5562600"/>
            <a:ext cx="1295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p:nvCxnSpPr>
        <p:spPr bwMode="auto">
          <a:xfrm flipH="1">
            <a:off x="5943600" y="5562600"/>
            <a:ext cx="1524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p:nvPr/>
        </p:nvCxnSpPr>
        <p:spPr bwMode="auto">
          <a:xfrm>
            <a:off x="4724400" y="49530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48"/>
          <p:cNvCxnSpPr/>
          <p:nvPr/>
        </p:nvCxnSpPr>
        <p:spPr bwMode="auto">
          <a:xfrm>
            <a:off x="5943600" y="2514600"/>
            <a:ext cx="0" cy="40386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45"/>
          <p:cNvCxnSpPr/>
          <p:nvPr/>
        </p:nvCxnSpPr>
        <p:spPr bwMode="auto">
          <a:xfrm flipH="1">
            <a:off x="4191000" y="1295400"/>
            <a:ext cx="228600" cy="9144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p:nvPr/>
        </p:nvCxnSpPr>
        <p:spPr bwMode="auto">
          <a:xfrm>
            <a:off x="4419600" y="1295400"/>
            <a:ext cx="609600"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8839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907589"/>
            <a:ext cx="4267200" cy="335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736" y="1506936"/>
            <a:ext cx="312261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1817073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5"/>
          <p:cNvSpPr>
            <a:spLocks noChangeArrowheads="1"/>
          </p:cNvSpPr>
          <p:nvPr/>
        </p:nvSpPr>
        <p:spPr bwMode="auto">
          <a:xfrm>
            <a:off x="5986463" y="2555875"/>
            <a:ext cx="1587" cy="111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 name="Titel 1"/>
          <p:cNvSpPr>
            <a:spLocks noGrp="1"/>
          </p:cNvSpPr>
          <p:nvPr>
            <p:ph type="title"/>
          </p:nvPr>
        </p:nvSpPr>
        <p:spPr/>
        <p:txBody>
          <a:bodyPr/>
          <a:lstStyle/>
          <a:p>
            <a:endParaRPr lang="de-DE"/>
          </a:p>
        </p:txBody>
      </p:sp>
      <p:sp>
        <p:nvSpPr>
          <p:cNvPr id="7" name="Rechteck 6"/>
          <p:cNvSpPr/>
          <p:nvPr/>
        </p:nvSpPr>
        <p:spPr bwMode="auto">
          <a:xfrm>
            <a:off x="2133600" y="1828800"/>
            <a:ext cx="1066800" cy="2362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4" name="Gerade Verbindung mit Pfeil 3"/>
          <p:cNvCxnSpPr/>
          <p:nvPr/>
        </p:nvCxnSpPr>
        <p:spPr bwMode="auto">
          <a:xfrm>
            <a:off x="24384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a:off x="25908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10"/>
          <p:cNvCxnSpPr/>
          <p:nvPr/>
        </p:nvCxnSpPr>
        <p:spPr bwMode="auto">
          <a:xfrm>
            <a:off x="27432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p:cNvCxnSpPr/>
          <p:nvPr/>
        </p:nvCxnSpPr>
        <p:spPr bwMode="auto">
          <a:xfrm>
            <a:off x="28956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Gruppieren 2"/>
          <p:cNvGrpSpPr/>
          <p:nvPr/>
        </p:nvGrpSpPr>
        <p:grpSpPr>
          <a:xfrm>
            <a:off x="1066800" y="1981200"/>
            <a:ext cx="7543800" cy="1981200"/>
            <a:chOff x="1066800" y="1981200"/>
            <a:chExt cx="2667000" cy="1981200"/>
          </a:xfrm>
        </p:grpSpPr>
        <p:cxnSp>
          <p:nvCxnSpPr>
            <p:cNvPr id="14" name="Gerade Verbindung mit Pfeil 13"/>
            <p:cNvCxnSpPr/>
            <p:nvPr/>
          </p:nvCxnSpPr>
          <p:spPr bwMode="auto">
            <a:xfrm>
              <a:off x="1066800" y="19812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mit Pfeil 14"/>
            <p:cNvCxnSpPr/>
            <p:nvPr/>
          </p:nvCxnSpPr>
          <p:spPr bwMode="auto">
            <a:xfrm>
              <a:off x="1066800" y="22098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15"/>
            <p:cNvCxnSpPr/>
            <p:nvPr/>
          </p:nvCxnSpPr>
          <p:spPr bwMode="auto">
            <a:xfrm>
              <a:off x="1066800" y="24384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1066800" y="3962400"/>
              <a:ext cx="2667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 name="Rechteck 20"/>
          <p:cNvSpPr/>
          <p:nvPr/>
        </p:nvSpPr>
        <p:spPr bwMode="auto">
          <a:xfrm>
            <a:off x="3200400" y="1828800"/>
            <a:ext cx="1066800" cy="2362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 name="Gerade Verbindung mit Pfeil 21"/>
          <p:cNvCxnSpPr/>
          <p:nvPr/>
        </p:nvCxnSpPr>
        <p:spPr bwMode="auto">
          <a:xfrm>
            <a:off x="35052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mit Pfeil 22"/>
          <p:cNvCxnSpPr/>
          <p:nvPr/>
        </p:nvCxnSpPr>
        <p:spPr bwMode="auto">
          <a:xfrm>
            <a:off x="36576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a:off x="38100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24"/>
          <p:cNvCxnSpPr/>
          <p:nvPr/>
        </p:nvCxnSpPr>
        <p:spPr bwMode="auto">
          <a:xfrm>
            <a:off x="39624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hteck 25"/>
          <p:cNvSpPr/>
          <p:nvPr/>
        </p:nvSpPr>
        <p:spPr bwMode="auto">
          <a:xfrm>
            <a:off x="4267200" y="1828800"/>
            <a:ext cx="1066800" cy="2362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7" name="Gerade Verbindung mit Pfeil 26"/>
          <p:cNvCxnSpPr/>
          <p:nvPr/>
        </p:nvCxnSpPr>
        <p:spPr bwMode="auto">
          <a:xfrm>
            <a:off x="45720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27"/>
          <p:cNvCxnSpPr/>
          <p:nvPr/>
        </p:nvCxnSpPr>
        <p:spPr bwMode="auto">
          <a:xfrm>
            <a:off x="47244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a:off x="48768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mit Pfeil 29"/>
          <p:cNvCxnSpPr/>
          <p:nvPr/>
        </p:nvCxnSpPr>
        <p:spPr bwMode="auto">
          <a:xfrm>
            <a:off x="50292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hteck 30"/>
          <p:cNvSpPr/>
          <p:nvPr/>
        </p:nvSpPr>
        <p:spPr bwMode="auto">
          <a:xfrm>
            <a:off x="5334000" y="1828800"/>
            <a:ext cx="1066800" cy="2362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32" name="Gerade Verbindung mit Pfeil 31"/>
          <p:cNvCxnSpPr/>
          <p:nvPr/>
        </p:nvCxnSpPr>
        <p:spPr bwMode="auto">
          <a:xfrm>
            <a:off x="56388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mit Pfeil 32"/>
          <p:cNvCxnSpPr/>
          <p:nvPr/>
        </p:nvCxnSpPr>
        <p:spPr bwMode="auto">
          <a:xfrm>
            <a:off x="57912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mit Pfeil 33"/>
          <p:cNvCxnSpPr/>
          <p:nvPr/>
        </p:nvCxnSpPr>
        <p:spPr bwMode="auto">
          <a:xfrm>
            <a:off x="59436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Gerade Verbindung mit Pfeil 34"/>
          <p:cNvCxnSpPr/>
          <p:nvPr/>
        </p:nvCxnSpPr>
        <p:spPr bwMode="auto">
          <a:xfrm>
            <a:off x="6096000" y="15240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rapezoid 7"/>
          <p:cNvSpPr/>
          <p:nvPr/>
        </p:nvSpPr>
        <p:spPr bwMode="auto">
          <a:xfrm rot="16200000">
            <a:off x="-381000" y="2743200"/>
            <a:ext cx="2362200" cy="533400"/>
          </a:xfrm>
          <a:prstGeom prst="trapezoid">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Trapezoid 35"/>
          <p:cNvSpPr/>
          <p:nvPr/>
        </p:nvSpPr>
        <p:spPr bwMode="auto">
          <a:xfrm flipV="1">
            <a:off x="2133600" y="5257800"/>
            <a:ext cx="4267200" cy="533400"/>
          </a:xfrm>
          <a:prstGeom prst="trapezoid">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grpSp>
        <p:nvGrpSpPr>
          <p:cNvPr id="9" name="Gruppieren 8"/>
          <p:cNvGrpSpPr/>
          <p:nvPr/>
        </p:nvGrpSpPr>
        <p:grpSpPr>
          <a:xfrm>
            <a:off x="4038600" y="5791200"/>
            <a:ext cx="457200" cy="533400"/>
            <a:chOff x="7848600" y="2057400"/>
            <a:chExt cx="457200" cy="3733800"/>
          </a:xfrm>
        </p:grpSpPr>
        <p:cxnSp>
          <p:nvCxnSpPr>
            <p:cNvPr id="37" name="Gerade Verbindung mit Pfeil 36"/>
            <p:cNvCxnSpPr/>
            <p:nvPr/>
          </p:nvCxnSpPr>
          <p:spPr bwMode="auto">
            <a:xfrm>
              <a:off x="78486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mit Pfeil 37"/>
            <p:cNvCxnSpPr/>
            <p:nvPr/>
          </p:nvCxnSpPr>
          <p:spPr bwMode="auto">
            <a:xfrm>
              <a:off x="80010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mit Pfeil 38"/>
            <p:cNvCxnSpPr/>
            <p:nvPr/>
          </p:nvCxnSpPr>
          <p:spPr bwMode="auto">
            <a:xfrm>
              <a:off x="81534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Gerade Verbindung mit Pfeil 39"/>
            <p:cNvCxnSpPr/>
            <p:nvPr/>
          </p:nvCxnSpPr>
          <p:spPr bwMode="auto">
            <a:xfrm>
              <a:off x="83058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 name="Gruppieren 41"/>
          <p:cNvGrpSpPr/>
          <p:nvPr/>
        </p:nvGrpSpPr>
        <p:grpSpPr>
          <a:xfrm rot="16200000">
            <a:off x="1485900" y="5295900"/>
            <a:ext cx="457200" cy="533400"/>
            <a:chOff x="7848600" y="2057400"/>
            <a:chExt cx="457200" cy="3733800"/>
          </a:xfrm>
        </p:grpSpPr>
        <p:cxnSp>
          <p:nvCxnSpPr>
            <p:cNvPr id="43" name="Gerade Verbindung mit Pfeil 42"/>
            <p:cNvCxnSpPr/>
            <p:nvPr/>
          </p:nvCxnSpPr>
          <p:spPr bwMode="auto">
            <a:xfrm>
              <a:off x="78486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mit Pfeil 43"/>
            <p:cNvCxnSpPr/>
            <p:nvPr/>
          </p:nvCxnSpPr>
          <p:spPr bwMode="auto">
            <a:xfrm>
              <a:off x="80010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mit Pfeil 44"/>
            <p:cNvCxnSpPr/>
            <p:nvPr/>
          </p:nvCxnSpPr>
          <p:spPr bwMode="auto">
            <a:xfrm>
              <a:off x="81534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mit Pfeil 45"/>
            <p:cNvCxnSpPr/>
            <p:nvPr/>
          </p:nvCxnSpPr>
          <p:spPr bwMode="auto">
            <a:xfrm>
              <a:off x="83058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7" name="Gruppieren 46"/>
          <p:cNvGrpSpPr/>
          <p:nvPr/>
        </p:nvGrpSpPr>
        <p:grpSpPr>
          <a:xfrm rot="16200000">
            <a:off x="38100" y="2705100"/>
            <a:ext cx="457200" cy="533400"/>
            <a:chOff x="7848600" y="2057400"/>
            <a:chExt cx="457200" cy="3733800"/>
          </a:xfrm>
        </p:grpSpPr>
        <p:cxnSp>
          <p:nvCxnSpPr>
            <p:cNvPr id="48" name="Gerade Verbindung mit Pfeil 47"/>
            <p:cNvCxnSpPr/>
            <p:nvPr/>
          </p:nvCxnSpPr>
          <p:spPr bwMode="auto">
            <a:xfrm>
              <a:off x="78486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mit Pfeil 48"/>
            <p:cNvCxnSpPr/>
            <p:nvPr/>
          </p:nvCxnSpPr>
          <p:spPr bwMode="auto">
            <a:xfrm>
              <a:off x="80010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mit Pfeil 49"/>
            <p:cNvCxnSpPr/>
            <p:nvPr/>
          </p:nvCxnSpPr>
          <p:spPr bwMode="auto">
            <a:xfrm>
              <a:off x="81534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mit Pfeil 50"/>
            <p:cNvCxnSpPr/>
            <p:nvPr/>
          </p:nvCxnSpPr>
          <p:spPr bwMode="auto">
            <a:xfrm>
              <a:off x="8305800" y="2057400"/>
              <a:ext cx="0" cy="3733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Gleichschenkliges Dreieck 12"/>
          <p:cNvSpPr/>
          <p:nvPr/>
        </p:nvSpPr>
        <p:spPr bwMode="auto">
          <a:xfrm flipV="1">
            <a:off x="3657600" y="6324600"/>
            <a:ext cx="1219200" cy="3810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216" name="Textfeld 9215"/>
          <p:cNvSpPr txBox="1"/>
          <p:nvPr/>
        </p:nvSpPr>
        <p:spPr>
          <a:xfrm>
            <a:off x="4876800" y="6324600"/>
            <a:ext cx="1490216" cy="276999"/>
          </a:xfrm>
          <a:prstGeom prst="rect">
            <a:avLst/>
          </a:prstGeom>
          <a:noFill/>
        </p:spPr>
        <p:txBody>
          <a:bodyPr wrap="none" rtlCol="0">
            <a:spAutoFit/>
          </a:bodyPr>
          <a:lstStyle/>
          <a:p>
            <a:r>
              <a:rPr lang="de-DE" dirty="0"/>
              <a:t>Treiberschaltungen</a:t>
            </a:r>
          </a:p>
        </p:txBody>
      </p:sp>
      <p:sp>
        <p:nvSpPr>
          <p:cNvPr id="9217" name="Rechteck 9216"/>
          <p:cNvSpPr/>
          <p:nvPr/>
        </p:nvSpPr>
        <p:spPr>
          <a:xfrm>
            <a:off x="2455231" y="5486400"/>
            <a:ext cx="1659430" cy="276999"/>
          </a:xfrm>
          <a:prstGeom prst="rect">
            <a:avLst/>
          </a:prstGeom>
        </p:spPr>
        <p:txBody>
          <a:bodyPr wrap="none">
            <a:spAutoFit/>
          </a:bodyPr>
          <a:lstStyle/>
          <a:p>
            <a:r>
              <a:rPr lang="de-DE" dirty="0" smtClean="0"/>
              <a:t>zusätzlicher </a:t>
            </a:r>
            <a:r>
              <a:rPr lang="de-DE" dirty="0" err="1"/>
              <a:t>Dekoder</a:t>
            </a:r>
            <a:r>
              <a:rPr lang="de-DE" dirty="0"/>
              <a:t> </a:t>
            </a:r>
          </a:p>
        </p:txBody>
      </p:sp>
    </p:spTree>
    <p:extLst>
      <p:ext uri="{BB962C8B-B14F-4D97-AF65-F5344CB8AC3E}">
        <p14:creationId xmlns:p14="http://schemas.microsoft.com/office/powerpoint/2010/main" val="7069732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70</a:t>
            </a:fld>
            <a:endParaRPr lang="de-DE" altLang="de-DE"/>
          </a:p>
        </p:txBody>
      </p:sp>
      <p:pic>
        <p:nvPicPr>
          <p:cNvPr id="5122" name="Picture 2" descr="http://3.bp.blogspot.com/-WBmgS-kC69A/UvU79ZVSgOI/AAAAAAAAAb4/PJOiSws728Q/s1600/Renesas+45nm_brand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295400"/>
            <a:ext cx="5415566" cy="4419600"/>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04800" y="5791200"/>
            <a:ext cx="5334000" cy="461665"/>
          </a:xfrm>
          <a:prstGeom prst="rect">
            <a:avLst/>
          </a:prstGeom>
        </p:spPr>
        <p:txBody>
          <a:bodyPr wrap="square">
            <a:spAutoFit/>
          </a:bodyPr>
          <a:lstStyle/>
          <a:p>
            <a:r>
              <a:rPr lang="en-US" dirty="0"/>
              <a:t>Embedded DRAM in Nintendo Wii U GPU </a:t>
            </a:r>
            <a:r>
              <a:rPr lang="en-US" dirty="0" err="1"/>
              <a:t>fabbed</a:t>
            </a:r>
            <a:r>
              <a:rPr lang="en-US" dirty="0"/>
              <a:t> by </a:t>
            </a:r>
            <a:r>
              <a:rPr lang="en-US" dirty="0" err="1"/>
              <a:t>Renesas</a:t>
            </a:r>
            <a:r>
              <a:rPr lang="en-US" dirty="0"/>
              <a:t> (45-nm)	</a:t>
            </a:r>
            <a:endParaRPr lang="de-DE" dirty="0"/>
          </a:p>
        </p:txBody>
      </p:sp>
      <p:sp>
        <p:nvSpPr>
          <p:cNvPr id="8" name="Rechteck 7"/>
          <p:cNvSpPr/>
          <p:nvPr/>
        </p:nvSpPr>
        <p:spPr>
          <a:xfrm>
            <a:off x="3352800" y="6248400"/>
            <a:ext cx="4572000" cy="461665"/>
          </a:xfrm>
          <a:prstGeom prst="rect">
            <a:avLst/>
          </a:prstGeom>
        </p:spPr>
        <p:txBody>
          <a:bodyPr>
            <a:spAutoFit/>
          </a:bodyPr>
          <a:lstStyle/>
          <a:p>
            <a:r>
              <a:rPr lang="de-DE" dirty="0"/>
              <a:t>http://chipworksrealchips.blogspot.de/2014/02/intels-e-dram-shows-up-in-wild.html</a:t>
            </a:r>
          </a:p>
        </p:txBody>
      </p:sp>
    </p:spTree>
    <p:extLst>
      <p:ext uri="{BB962C8B-B14F-4D97-AF65-F5344CB8AC3E}">
        <p14:creationId xmlns:p14="http://schemas.microsoft.com/office/powerpoint/2010/main" val="2463277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71</a:t>
            </a:fld>
            <a:endParaRPr lang="de-DE" altLang="de-DE"/>
          </a:p>
        </p:txBody>
      </p:sp>
      <p:sp>
        <p:nvSpPr>
          <p:cNvPr id="7" name="Rechteck 6"/>
          <p:cNvSpPr/>
          <p:nvPr/>
        </p:nvSpPr>
        <p:spPr>
          <a:xfrm>
            <a:off x="304800" y="5791200"/>
            <a:ext cx="5334000" cy="276999"/>
          </a:xfrm>
          <a:prstGeom prst="rect">
            <a:avLst/>
          </a:prstGeom>
        </p:spPr>
        <p:txBody>
          <a:bodyPr wrap="square">
            <a:spAutoFit/>
          </a:bodyPr>
          <a:lstStyle/>
          <a:p>
            <a:r>
              <a:rPr lang="en-US" dirty="0"/>
              <a:t>Embedded DRAM in IBM Power 7</a:t>
            </a:r>
            <a:r>
              <a:rPr lang="en-US" dirty="0" smtClean="0"/>
              <a:t>+ microprocessor  </a:t>
            </a:r>
            <a:r>
              <a:rPr lang="en-US" dirty="0"/>
              <a:t>(32-nm)	</a:t>
            </a:r>
            <a:endParaRPr lang="de-DE" dirty="0"/>
          </a:p>
        </p:txBody>
      </p:sp>
      <p:pic>
        <p:nvPicPr>
          <p:cNvPr id="6146" name="Picture 2" descr="http://4.bp.blogspot.com/-1awstTEgn8I/UvU79SAqrlI/AAAAAAAAAbw/tjXY0l4Vnnc/s1600/IBM+45nm_brand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33474"/>
            <a:ext cx="6615890" cy="458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67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57200" y="692150"/>
            <a:ext cx="8229600" cy="603250"/>
          </a:xfrm>
        </p:spPr>
        <p:txBody>
          <a:bodyPr/>
          <a:lstStyle/>
          <a:p>
            <a:r>
              <a:rPr lang="en-US" dirty="0" smtClean="0"/>
              <a:t>DRAM</a:t>
            </a:r>
            <a:endParaRPr lang="en-US"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72</a:t>
            </a:fld>
            <a:endParaRPr lang="de-DE" altLang="de-DE"/>
          </a:p>
        </p:txBody>
      </p:sp>
      <p:pic>
        <p:nvPicPr>
          <p:cNvPr id="7170" name="Picture 2" descr="http://2.bp.blogspot.com/-0tgpU83BjzM/UvU78wU9xpI/AAAAAAAAAbo/XURTEe35jYU/s1600/416_array_end-c_branded-an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6096000" cy="503068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664159" y="6172200"/>
            <a:ext cx="2724272" cy="276999"/>
          </a:xfrm>
          <a:prstGeom prst="rect">
            <a:avLst/>
          </a:prstGeom>
        </p:spPr>
        <p:txBody>
          <a:bodyPr wrap="none">
            <a:spAutoFit/>
          </a:bodyPr>
          <a:lstStyle/>
          <a:p>
            <a:r>
              <a:rPr lang="de-DE" dirty="0" err="1" smtClean="0"/>
              <a:t>Intel’s</a:t>
            </a:r>
            <a:r>
              <a:rPr lang="de-DE" dirty="0" smtClean="0"/>
              <a:t> </a:t>
            </a:r>
            <a:r>
              <a:rPr lang="de-DE" dirty="0"/>
              <a:t>22-nm </a:t>
            </a:r>
            <a:r>
              <a:rPr lang="de-DE" dirty="0" err="1"/>
              <a:t>embedded</a:t>
            </a:r>
            <a:r>
              <a:rPr lang="de-DE" dirty="0"/>
              <a:t> DRAM </a:t>
            </a:r>
            <a:r>
              <a:rPr lang="de-DE" dirty="0" err="1"/>
              <a:t>stack</a:t>
            </a:r>
            <a:endParaRPr lang="de-DE" dirty="0"/>
          </a:p>
        </p:txBody>
      </p:sp>
    </p:spTree>
    <p:extLst>
      <p:ext uri="{BB962C8B-B14F-4D97-AF65-F5344CB8AC3E}">
        <p14:creationId xmlns:p14="http://schemas.microsoft.com/office/powerpoint/2010/main" val="3608597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Permanentspeicher</a:t>
            </a:r>
            <a:br>
              <a:rPr lang="de-DE" altLang="de-DE" dirty="0" smtClean="0"/>
            </a:br>
            <a:r>
              <a:rPr lang="de-DE" altLang="de-DE" dirty="0" smtClean="0"/>
              <a:t>(non-volatile)</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73</a:t>
            </a:fld>
            <a:endParaRPr lang="de-DE" altLang="de-DE"/>
          </a:p>
        </p:txBody>
      </p:sp>
    </p:spTree>
    <p:extLst>
      <p:ext uri="{BB962C8B-B14F-4D97-AF65-F5344CB8AC3E}">
        <p14:creationId xmlns:p14="http://schemas.microsoft.com/office/powerpoint/2010/main" val="1888633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smtClean="0"/>
              <a:t>Speicherzugriff</a:t>
            </a:r>
            <a:endParaRPr lang="en-US" dirty="0" smtClean="0"/>
          </a:p>
          <a:p>
            <a:r>
              <a:rPr lang="en-US" dirty="0" err="1" smtClean="0"/>
              <a:t>Idee</a:t>
            </a:r>
            <a:endParaRPr lang="en-US" dirty="0"/>
          </a:p>
        </p:txBody>
      </p:sp>
      <p:cxnSp>
        <p:nvCxnSpPr>
          <p:cNvPr id="7" name="Gerade Verbindung 6"/>
          <p:cNvCxnSpPr/>
          <p:nvPr/>
        </p:nvCxnSpPr>
        <p:spPr bwMode="auto">
          <a:xfrm>
            <a:off x="990600" y="19812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flipV="1">
            <a:off x="1371600" y="18288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1066800" y="29718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flipV="1">
            <a:off x="1447800" y="28194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1905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1905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3048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3048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42672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42672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066800" y="39624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flipV="1">
            <a:off x="1447800" y="38100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1905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3048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2672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4402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Idee</a:t>
            </a:r>
            <a:endParaRPr lang="en-US" dirty="0"/>
          </a:p>
        </p:txBody>
      </p:sp>
      <p:cxnSp>
        <p:nvCxnSpPr>
          <p:cNvPr id="7" name="Gerade Verbindung 6"/>
          <p:cNvCxnSpPr/>
          <p:nvPr/>
        </p:nvCxnSpPr>
        <p:spPr bwMode="auto">
          <a:xfrm>
            <a:off x="990600" y="19812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371600" y="1981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1066800" y="29718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flipV="1">
            <a:off x="1447800" y="28194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1905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1905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3048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3048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42672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42672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066800" y="39624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flipV="1">
            <a:off x="1447800" y="38100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1905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3048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2672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15753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Idee</a:t>
            </a:r>
            <a:endParaRPr lang="en-US" dirty="0"/>
          </a:p>
        </p:txBody>
      </p:sp>
      <p:cxnSp>
        <p:nvCxnSpPr>
          <p:cNvPr id="7" name="Gerade Verbindung 6"/>
          <p:cNvCxnSpPr/>
          <p:nvPr/>
        </p:nvCxnSpPr>
        <p:spPr bwMode="auto">
          <a:xfrm>
            <a:off x="990600" y="19812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371600" y="1981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1066800" y="29718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flipV="1">
            <a:off x="1447800" y="28194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1905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1905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3048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3048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42672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42672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066800" y="39624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flipV="1">
            <a:off x="1447800" y="38100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1905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3048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2672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2250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Idee</a:t>
            </a:r>
            <a:endParaRPr lang="en-US" dirty="0"/>
          </a:p>
        </p:txBody>
      </p:sp>
      <p:cxnSp>
        <p:nvCxnSpPr>
          <p:cNvPr id="7" name="Gerade Verbindung 6"/>
          <p:cNvCxnSpPr/>
          <p:nvPr/>
        </p:nvCxnSpPr>
        <p:spPr bwMode="auto">
          <a:xfrm>
            <a:off x="990600" y="19812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371600" y="1981200"/>
            <a:ext cx="304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a:off x="1066800" y="29718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flipV="1">
            <a:off x="1447800" y="28194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1905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a:off x="1905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a:off x="30480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30480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a:off x="4267200" y="1981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a:off x="4267200" y="2971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a:off x="1066800" y="3962400"/>
            <a:ext cx="381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flipV="1">
            <a:off x="1447800" y="38100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a:off x="1905000" y="3962400"/>
            <a:ext cx="0" cy="2286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30480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4267200" y="3962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quot;Nein&quot;-Symbol 1"/>
          <p:cNvSpPr/>
          <p:nvPr/>
        </p:nvSpPr>
        <p:spPr bwMode="auto">
          <a:xfrm>
            <a:off x="1981200" y="3886200"/>
            <a:ext cx="990600" cy="990600"/>
          </a:xfrm>
          <a:prstGeom prst="noSmoking">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 name="Textfeld 3"/>
          <p:cNvSpPr txBox="1"/>
          <p:nvPr/>
        </p:nvSpPr>
        <p:spPr>
          <a:xfrm>
            <a:off x="1371600" y="4495800"/>
            <a:ext cx="662361" cy="276999"/>
          </a:xfrm>
          <a:prstGeom prst="rect">
            <a:avLst/>
          </a:prstGeom>
          <a:noFill/>
        </p:spPr>
        <p:txBody>
          <a:bodyPr wrap="none" rtlCol="0">
            <a:spAutoFit/>
          </a:bodyPr>
          <a:lstStyle/>
          <a:p>
            <a:r>
              <a:rPr lang="de-DE" dirty="0" smtClean="0"/>
              <a:t>Fehler!</a:t>
            </a:r>
            <a:endParaRPr lang="de-DE" dirty="0"/>
          </a:p>
        </p:txBody>
      </p:sp>
    </p:spTree>
    <p:extLst>
      <p:ext uri="{BB962C8B-B14F-4D97-AF65-F5344CB8AC3E}">
        <p14:creationId xmlns:p14="http://schemas.microsoft.com/office/powerpoint/2010/main" val="2911569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smtClean="0"/>
              <a:t>Dioden</a:t>
            </a:r>
            <a:endParaRPr lang="en-US" dirty="0"/>
          </a:p>
        </p:txBody>
      </p:sp>
      <p:cxnSp>
        <p:nvCxnSpPr>
          <p:cNvPr id="12" name="Gerade Verbindung 11"/>
          <p:cNvCxnSpPr/>
          <p:nvPr/>
        </p:nvCxnSpPr>
        <p:spPr bwMode="auto">
          <a:xfrm>
            <a:off x="1371600" y="1981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Gruppieren 14"/>
          <p:cNvGrpSpPr/>
          <p:nvPr/>
        </p:nvGrpSpPr>
        <p:grpSpPr>
          <a:xfrm>
            <a:off x="1828800" y="1981200"/>
            <a:ext cx="152400" cy="228600"/>
            <a:chOff x="5638800" y="2362200"/>
            <a:chExt cx="152400" cy="228600"/>
          </a:xfrm>
        </p:grpSpPr>
        <p:sp>
          <p:nvSpPr>
            <p:cNvPr id="2" name="Gleichschenkliges Dreieck 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3" name="Gerade Verbindung 62"/>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a:stCxn id="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uppieren 80"/>
          <p:cNvGrpSpPr/>
          <p:nvPr/>
        </p:nvGrpSpPr>
        <p:grpSpPr>
          <a:xfrm>
            <a:off x="2971800" y="1981200"/>
            <a:ext cx="152400" cy="228600"/>
            <a:chOff x="5638800" y="2362200"/>
            <a:chExt cx="152400" cy="228600"/>
          </a:xfrm>
        </p:grpSpPr>
        <p:sp>
          <p:nvSpPr>
            <p:cNvPr id="82" name="Gleichschenkliges Dreieck 8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1" name="Gerade Verbindung 90"/>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a:stCxn id="8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 name="Gruppieren 93"/>
          <p:cNvGrpSpPr/>
          <p:nvPr/>
        </p:nvGrpSpPr>
        <p:grpSpPr>
          <a:xfrm>
            <a:off x="4191000" y="1981200"/>
            <a:ext cx="152400" cy="228600"/>
            <a:chOff x="5638800" y="2362200"/>
            <a:chExt cx="152400" cy="228600"/>
          </a:xfrm>
        </p:grpSpPr>
        <p:sp>
          <p:nvSpPr>
            <p:cNvPr id="95" name="Gleichschenkliges Dreieck 94"/>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6" name="Gerade Verbindung 95"/>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a:stCxn id="95"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 name="Gruppieren 114"/>
          <p:cNvGrpSpPr/>
          <p:nvPr/>
        </p:nvGrpSpPr>
        <p:grpSpPr>
          <a:xfrm>
            <a:off x="4191000" y="2971800"/>
            <a:ext cx="152400" cy="228600"/>
            <a:chOff x="5638800" y="2362200"/>
            <a:chExt cx="152400" cy="228600"/>
          </a:xfrm>
        </p:grpSpPr>
        <p:sp>
          <p:nvSpPr>
            <p:cNvPr id="116" name="Gleichschenkliges Dreieck 115"/>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5" name="Gerade Verbindung 12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a:stCxn id="116"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8" name="Gruppieren 127"/>
          <p:cNvGrpSpPr/>
          <p:nvPr/>
        </p:nvGrpSpPr>
        <p:grpSpPr>
          <a:xfrm>
            <a:off x="2971800" y="2971800"/>
            <a:ext cx="152400" cy="228600"/>
            <a:chOff x="5638800" y="2362200"/>
            <a:chExt cx="152400" cy="228600"/>
          </a:xfrm>
        </p:grpSpPr>
        <p:sp>
          <p:nvSpPr>
            <p:cNvPr id="129" name="Gleichschenkliges Dreieck 12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0" name="Gerade Verbindung 12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a:stCxn id="12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 name="Gruppieren 132"/>
          <p:cNvGrpSpPr/>
          <p:nvPr/>
        </p:nvGrpSpPr>
        <p:grpSpPr>
          <a:xfrm>
            <a:off x="1828800" y="2971800"/>
            <a:ext cx="152400" cy="228600"/>
            <a:chOff x="5638800" y="2362200"/>
            <a:chExt cx="152400" cy="228600"/>
          </a:xfrm>
        </p:grpSpPr>
        <p:sp>
          <p:nvSpPr>
            <p:cNvPr id="134" name="Gleichschenkliges Dreieck 13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5" name="Gerade Verbindung 13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a:stCxn id="13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8" name="Gruppieren 137"/>
          <p:cNvGrpSpPr/>
          <p:nvPr/>
        </p:nvGrpSpPr>
        <p:grpSpPr>
          <a:xfrm>
            <a:off x="1828800" y="3962400"/>
            <a:ext cx="152400" cy="228600"/>
            <a:chOff x="5638800" y="2362200"/>
            <a:chExt cx="152400" cy="228600"/>
          </a:xfrm>
        </p:grpSpPr>
        <p:sp>
          <p:nvSpPr>
            <p:cNvPr id="139" name="Gleichschenkliges Dreieck 13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0" name="Gerade Verbindung 13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a:stCxn id="13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3" name="Gruppieren 142"/>
          <p:cNvGrpSpPr/>
          <p:nvPr/>
        </p:nvGrpSpPr>
        <p:grpSpPr>
          <a:xfrm>
            <a:off x="2971800" y="3962400"/>
            <a:ext cx="152400" cy="228600"/>
            <a:chOff x="5638800" y="2362200"/>
            <a:chExt cx="152400" cy="228600"/>
          </a:xfrm>
        </p:grpSpPr>
        <p:sp>
          <p:nvSpPr>
            <p:cNvPr id="144" name="Gleichschenkliges Dreieck 14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a:stCxn id="14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8" name="Gruppieren 147"/>
          <p:cNvGrpSpPr/>
          <p:nvPr/>
        </p:nvGrpSpPr>
        <p:grpSpPr>
          <a:xfrm>
            <a:off x="4191000" y="3962400"/>
            <a:ext cx="152400" cy="228600"/>
            <a:chOff x="5638800" y="2362200"/>
            <a:chExt cx="152400" cy="228600"/>
          </a:xfrm>
        </p:grpSpPr>
        <p:sp>
          <p:nvSpPr>
            <p:cNvPr id="149" name="Gleichschenkliges Dreieck 14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4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a:stCxn id="14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95774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Dioden</a:t>
            </a:r>
            <a:endParaRPr lang="en-US" dirty="0"/>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Gruppieren 14"/>
          <p:cNvGrpSpPr/>
          <p:nvPr/>
        </p:nvGrpSpPr>
        <p:grpSpPr>
          <a:xfrm>
            <a:off x="1828800" y="1981200"/>
            <a:ext cx="152400" cy="228600"/>
            <a:chOff x="5638800" y="2362200"/>
            <a:chExt cx="152400" cy="228600"/>
          </a:xfrm>
        </p:grpSpPr>
        <p:sp>
          <p:nvSpPr>
            <p:cNvPr id="2" name="Gleichschenkliges Dreieck 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3" name="Gerade Verbindung 62"/>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a:stCxn id="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uppieren 80"/>
          <p:cNvGrpSpPr/>
          <p:nvPr/>
        </p:nvGrpSpPr>
        <p:grpSpPr>
          <a:xfrm>
            <a:off x="2971800" y="1981200"/>
            <a:ext cx="152400" cy="228600"/>
            <a:chOff x="5638800" y="2362200"/>
            <a:chExt cx="152400" cy="228600"/>
          </a:xfrm>
        </p:grpSpPr>
        <p:sp>
          <p:nvSpPr>
            <p:cNvPr id="82" name="Gleichschenkliges Dreieck 8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1" name="Gerade Verbindung 90"/>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a:stCxn id="8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 name="Gruppieren 93"/>
          <p:cNvGrpSpPr/>
          <p:nvPr/>
        </p:nvGrpSpPr>
        <p:grpSpPr>
          <a:xfrm>
            <a:off x="4191000" y="1981200"/>
            <a:ext cx="152400" cy="228600"/>
            <a:chOff x="5638800" y="2362200"/>
            <a:chExt cx="152400" cy="228600"/>
          </a:xfrm>
        </p:grpSpPr>
        <p:sp>
          <p:nvSpPr>
            <p:cNvPr id="95" name="Gleichschenkliges Dreieck 94"/>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6" name="Gerade Verbindung 95"/>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a:stCxn id="95"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 name="Gruppieren 114"/>
          <p:cNvGrpSpPr/>
          <p:nvPr/>
        </p:nvGrpSpPr>
        <p:grpSpPr>
          <a:xfrm>
            <a:off x="4191000" y="2971800"/>
            <a:ext cx="152400" cy="228600"/>
            <a:chOff x="5638800" y="2362200"/>
            <a:chExt cx="152400" cy="228600"/>
          </a:xfrm>
        </p:grpSpPr>
        <p:sp>
          <p:nvSpPr>
            <p:cNvPr id="116" name="Gleichschenkliges Dreieck 115"/>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5" name="Gerade Verbindung 12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a:stCxn id="116"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8" name="Gruppieren 127"/>
          <p:cNvGrpSpPr/>
          <p:nvPr/>
        </p:nvGrpSpPr>
        <p:grpSpPr>
          <a:xfrm>
            <a:off x="2971800" y="2971800"/>
            <a:ext cx="152400" cy="228600"/>
            <a:chOff x="5638800" y="2362200"/>
            <a:chExt cx="152400" cy="228600"/>
          </a:xfrm>
        </p:grpSpPr>
        <p:sp>
          <p:nvSpPr>
            <p:cNvPr id="129" name="Gleichschenkliges Dreieck 12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0" name="Gerade Verbindung 12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a:stCxn id="12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 name="Gruppieren 132"/>
          <p:cNvGrpSpPr/>
          <p:nvPr/>
        </p:nvGrpSpPr>
        <p:grpSpPr>
          <a:xfrm>
            <a:off x="1828800" y="2971800"/>
            <a:ext cx="152400" cy="228600"/>
            <a:chOff x="5638800" y="2362200"/>
            <a:chExt cx="152400" cy="228600"/>
          </a:xfrm>
        </p:grpSpPr>
        <p:sp>
          <p:nvSpPr>
            <p:cNvPr id="134" name="Gleichschenkliges Dreieck 13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5" name="Gerade Verbindung 13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a:stCxn id="13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8" name="Gruppieren 137"/>
          <p:cNvGrpSpPr/>
          <p:nvPr/>
        </p:nvGrpSpPr>
        <p:grpSpPr>
          <a:xfrm>
            <a:off x="1828800" y="3962400"/>
            <a:ext cx="152400" cy="228600"/>
            <a:chOff x="5638800" y="2362200"/>
            <a:chExt cx="152400" cy="228600"/>
          </a:xfrm>
        </p:grpSpPr>
        <p:sp>
          <p:nvSpPr>
            <p:cNvPr id="139" name="Gleichschenkliges Dreieck 13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0" name="Gerade Verbindung 13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a:stCxn id="13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3" name="Gruppieren 142"/>
          <p:cNvGrpSpPr/>
          <p:nvPr/>
        </p:nvGrpSpPr>
        <p:grpSpPr>
          <a:xfrm>
            <a:off x="2971800" y="3962400"/>
            <a:ext cx="152400" cy="228600"/>
            <a:chOff x="5638800" y="2362200"/>
            <a:chExt cx="152400" cy="228600"/>
          </a:xfrm>
        </p:grpSpPr>
        <p:sp>
          <p:nvSpPr>
            <p:cNvPr id="144" name="Gleichschenkliges Dreieck 14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a:stCxn id="14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8" name="Gruppieren 147"/>
          <p:cNvGrpSpPr/>
          <p:nvPr/>
        </p:nvGrpSpPr>
        <p:grpSpPr>
          <a:xfrm>
            <a:off x="4191000" y="3962400"/>
            <a:ext cx="152400" cy="228600"/>
            <a:chOff x="5638800" y="2362200"/>
            <a:chExt cx="152400" cy="228600"/>
          </a:xfrm>
        </p:grpSpPr>
        <p:sp>
          <p:nvSpPr>
            <p:cNvPr id="149" name="Gleichschenkliges Dreieck 14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4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a:stCxn id="14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919701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SRAM</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8</a:t>
            </a:fld>
            <a:endParaRPr lang="de-DE" altLang="de-DE"/>
          </a:p>
        </p:txBody>
      </p:sp>
    </p:spTree>
    <p:extLst>
      <p:ext uri="{BB962C8B-B14F-4D97-AF65-F5344CB8AC3E}">
        <p14:creationId xmlns:p14="http://schemas.microsoft.com/office/powerpoint/2010/main" val="829954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Dioden</a:t>
            </a:r>
            <a:endParaRPr lang="en-US" dirty="0"/>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Gruppieren 14"/>
          <p:cNvGrpSpPr/>
          <p:nvPr/>
        </p:nvGrpSpPr>
        <p:grpSpPr>
          <a:xfrm>
            <a:off x="1828800" y="1981200"/>
            <a:ext cx="152400" cy="228600"/>
            <a:chOff x="5638800" y="2362200"/>
            <a:chExt cx="152400" cy="228600"/>
          </a:xfrm>
        </p:grpSpPr>
        <p:sp>
          <p:nvSpPr>
            <p:cNvPr id="2" name="Gleichschenkliges Dreieck 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3" name="Gerade Verbindung 62"/>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a:stCxn id="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uppieren 80"/>
          <p:cNvGrpSpPr/>
          <p:nvPr/>
        </p:nvGrpSpPr>
        <p:grpSpPr>
          <a:xfrm>
            <a:off x="2971800" y="1981200"/>
            <a:ext cx="152400" cy="228600"/>
            <a:chOff x="5638800" y="2362200"/>
            <a:chExt cx="152400" cy="228600"/>
          </a:xfrm>
        </p:grpSpPr>
        <p:sp>
          <p:nvSpPr>
            <p:cNvPr id="82" name="Gleichschenkliges Dreieck 8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1" name="Gerade Verbindung 90"/>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a:stCxn id="8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 name="Gruppieren 93"/>
          <p:cNvGrpSpPr/>
          <p:nvPr/>
        </p:nvGrpSpPr>
        <p:grpSpPr>
          <a:xfrm>
            <a:off x="4191000" y="1981200"/>
            <a:ext cx="152400" cy="228600"/>
            <a:chOff x="5638800" y="2362200"/>
            <a:chExt cx="152400" cy="228600"/>
          </a:xfrm>
        </p:grpSpPr>
        <p:sp>
          <p:nvSpPr>
            <p:cNvPr id="95" name="Gleichschenkliges Dreieck 94"/>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6" name="Gerade Verbindung 95"/>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a:stCxn id="95"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 name="Gruppieren 114"/>
          <p:cNvGrpSpPr/>
          <p:nvPr/>
        </p:nvGrpSpPr>
        <p:grpSpPr>
          <a:xfrm>
            <a:off x="4191000" y="2971800"/>
            <a:ext cx="152400" cy="228600"/>
            <a:chOff x="5638800" y="2362200"/>
            <a:chExt cx="152400" cy="228600"/>
          </a:xfrm>
        </p:grpSpPr>
        <p:sp>
          <p:nvSpPr>
            <p:cNvPr id="116" name="Gleichschenkliges Dreieck 115"/>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5" name="Gerade Verbindung 12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a:stCxn id="116"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8" name="Gruppieren 127"/>
          <p:cNvGrpSpPr/>
          <p:nvPr/>
        </p:nvGrpSpPr>
        <p:grpSpPr>
          <a:xfrm>
            <a:off x="2971800" y="2971800"/>
            <a:ext cx="152400" cy="228600"/>
            <a:chOff x="5638800" y="2362200"/>
            <a:chExt cx="152400" cy="228600"/>
          </a:xfrm>
        </p:grpSpPr>
        <p:sp>
          <p:nvSpPr>
            <p:cNvPr id="129" name="Gleichschenkliges Dreieck 12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0" name="Gerade Verbindung 12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a:stCxn id="12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 name="Gruppieren 132"/>
          <p:cNvGrpSpPr/>
          <p:nvPr/>
        </p:nvGrpSpPr>
        <p:grpSpPr>
          <a:xfrm>
            <a:off x="1828800" y="2971800"/>
            <a:ext cx="152400" cy="228600"/>
            <a:chOff x="5638800" y="2362200"/>
            <a:chExt cx="152400" cy="228600"/>
          </a:xfrm>
        </p:grpSpPr>
        <p:sp>
          <p:nvSpPr>
            <p:cNvPr id="134" name="Gleichschenkliges Dreieck 13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5" name="Gerade Verbindung 13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a:stCxn id="13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8" name="Gruppieren 137"/>
          <p:cNvGrpSpPr/>
          <p:nvPr/>
        </p:nvGrpSpPr>
        <p:grpSpPr>
          <a:xfrm>
            <a:off x="1828800" y="3962400"/>
            <a:ext cx="152400" cy="228600"/>
            <a:chOff x="5638800" y="2362200"/>
            <a:chExt cx="152400" cy="228600"/>
          </a:xfrm>
        </p:grpSpPr>
        <p:sp>
          <p:nvSpPr>
            <p:cNvPr id="139" name="Gleichschenkliges Dreieck 13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0" name="Gerade Verbindung 13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a:stCxn id="13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3" name="Gruppieren 142"/>
          <p:cNvGrpSpPr/>
          <p:nvPr/>
        </p:nvGrpSpPr>
        <p:grpSpPr>
          <a:xfrm>
            <a:off x="2971800" y="3962400"/>
            <a:ext cx="152400" cy="228600"/>
            <a:chOff x="5638800" y="2362200"/>
            <a:chExt cx="152400" cy="228600"/>
          </a:xfrm>
        </p:grpSpPr>
        <p:sp>
          <p:nvSpPr>
            <p:cNvPr id="144" name="Gleichschenkliges Dreieck 14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a:stCxn id="14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8" name="Gruppieren 147"/>
          <p:cNvGrpSpPr/>
          <p:nvPr/>
        </p:nvGrpSpPr>
        <p:grpSpPr>
          <a:xfrm>
            <a:off x="4191000" y="3962400"/>
            <a:ext cx="152400" cy="228600"/>
            <a:chOff x="5638800" y="2362200"/>
            <a:chExt cx="152400" cy="228600"/>
          </a:xfrm>
        </p:grpSpPr>
        <p:sp>
          <p:nvSpPr>
            <p:cNvPr id="149" name="Gleichschenkliges Dreieck 14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4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a:stCxn id="14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452798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Dioden</a:t>
            </a:r>
            <a:endParaRPr lang="en-US" dirty="0"/>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05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a:off x="22860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8"/>
          <p:cNvCxnSpPr/>
          <p:nvPr/>
        </p:nvCxnSpPr>
        <p:spPr bwMode="auto">
          <a:xfrm>
            <a:off x="1905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hteck 69"/>
          <p:cNvSpPr/>
          <p:nvPr/>
        </p:nvSpPr>
        <p:spPr bwMode="auto">
          <a:xfrm>
            <a:off x="2057400" y="31242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1" name="Gerade Verbindung 70"/>
          <p:cNvCxnSpPr/>
          <p:nvPr/>
        </p:nvCxnSpPr>
        <p:spPr bwMode="auto">
          <a:xfrm>
            <a:off x="2286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a:off x="30480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hteck 74"/>
          <p:cNvSpPr/>
          <p:nvPr/>
        </p:nvSpPr>
        <p:spPr bwMode="auto">
          <a:xfrm>
            <a:off x="32004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76" name="Gerade Verbindung 75"/>
          <p:cNvCxnSpPr/>
          <p:nvPr/>
        </p:nvCxnSpPr>
        <p:spPr bwMode="auto">
          <a:xfrm>
            <a:off x="34290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3048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34290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Gerade Verbindung 84"/>
          <p:cNvCxnSpPr/>
          <p:nvPr/>
        </p:nvCxnSpPr>
        <p:spPr bwMode="auto">
          <a:xfrm>
            <a:off x="42672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hteck 85"/>
          <p:cNvSpPr/>
          <p:nvPr/>
        </p:nvSpPr>
        <p:spPr bwMode="auto">
          <a:xfrm>
            <a:off x="4419600" y="21336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7" name="Gerade Verbindung 86"/>
          <p:cNvCxnSpPr/>
          <p:nvPr/>
        </p:nvCxnSpPr>
        <p:spPr bwMode="auto">
          <a:xfrm>
            <a:off x="4648200" y="22098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a:off x="4267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Gerade Verbindung 89"/>
          <p:cNvCxnSpPr/>
          <p:nvPr/>
        </p:nvCxnSpPr>
        <p:spPr bwMode="auto">
          <a:xfrm>
            <a:off x="4648200" y="32004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a:off x="1905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hteck 101"/>
          <p:cNvSpPr/>
          <p:nvPr/>
        </p:nvSpPr>
        <p:spPr bwMode="auto">
          <a:xfrm>
            <a:off x="2057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03" name="Gerade Verbindung 102"/>
          <p:cNvCxnSpPr/>
          <p:nvPr/>
        </p:nvCxnSpPr>
        <p:spPr bwMode="auto">
          <a:xfrm>
            <a:off x="2286000" y="41910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a:off x="3048000" y="4191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a:off x="3429000" y="4191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4267200" y="4191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a:off x="4648200" y="4191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hteck 110"/>
          <p:cNvSpPr/>
          <p:nvPr/>
        </p:nvSpPr>
        <p:spPr bwMode="auto">
          <a:xfrm>
            <a:off x="32004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2" name="Rechteck 111"/>
          <p:cNvSpPr/>
          <p:nvPr/>
        </p:nvSpPr>
        <p:spPr bwMode="auto">
          <a:xfrm>
            <a:off x="4419600" y="41148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Gruppieren 14"/>
          <p:cNvGrpSpPr/>
          <p:nvPr/>
        </p:nvGrpSpPr>
        <p:grpSpPr>
          <a:xfrm>
            <a:off x="1828800" y="1981200"/>
            <a:ext cx="152400" cy="228600"/>
            <a:chOff x="5638800" y="2362200"/>
            <a:chExt cx="152400" cy="228600"/>
          </a:xfrm>
        </p:grpSpPr>
        <p:sp>
          <p:nvSpPr>
            <p:cNvPr id="2" name="Gleichschenkliges Dreieck 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3" name="Gerade Verbindung 62"/>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a:stCxn id="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uppieren 80"/>
          <p:cNvGrpSpPr/>
          <p:nvPr/>
        </p:nvGrpSpPr>
        <p:grpSpPr>
          <a:xfrm>
            <a:off x="2971800" y="1981200"/>
            <a:ext cx="152400" cy="228600"/>
            <a:chOff x="5638800" y="2362200"/>
            <a:chExt cx="152400" cy="228600"/>
          </a:xfrm>
        </p:grpSpPr>
        <p:sp>
          <p:nvSpPr>
            <p:cNvPr id="82" name="Gleichschenkliges Dreieck 81"/>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1" name="Gerade Verbindung 90"/>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a:stCxn id="82"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 name="Gruppieren 93"/>
          <p:cNvGrpSpPr/>
          <p:nvPr/>
        </p:nvGrpSpPr>
        <p:grpSpPr>
          <a:xfrm>
            <a:off x="4191000" y="1981200"/>
            <a:ext cx="152400" cy="228600"/>
            <a:chOff x="5638800" y="2362200"/>
            <a:chExt cx="152400" cy="228600"/>
          </a:xfrm>
        </p:grpSpPr>
        <p:sp>
          <p:nvSpPr>
            <p:cNvPr id="95" name="Gleichschenkliges Dreieck 94"/>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6" name="Gerade Verbindung 95"/>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a:stCxn id="95"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 name="Gruppieren 114"/>
          <p:cNvGrpSpPr/>
          <p:nvPr/>
        </p:nvGrpSpPr>
        <p:grpSpPr>
          <a:xfrm>
            <a:off x="4191000" y="2971800"/>
            <a:ext cx="152400" cy="228600"/>
            <a:chOff x="5638800" y="2362200"/>
            <a:chExt cx="152400" cy="228600"/>
          </a:xfrm>
        </p:grpSpPr>
        <p:sp>
          <p:nvSpPr>
            <p:cNvPr id="116" name="Gleichschenkliges Dreieck 115"/>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5" name="Gerade Verbindung 12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a:stCxn id="116"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8" name="Gruppieren 127"/>
          <p:cNvGrpSpPr/>
          <p:nvPr/>
        </p:nvGrpSpPr>
        <p:grpSpPr>
          <a:xfrm>
            <a:off x="2971800" y="2971800"/>
            <a:ext cx="152400" cy="228600"/>
            <a:chOff x="5638800" y="2362200"/>
            <a:chExt cx="152400" cy="228600"/>
          </a:xfrm>
        </p:grpSpPr>
        <p:sp>
          <p:nvSpPr>
            <p:cNvPr id="129" name="Gleichschenkliges Dreieck 12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0" name="Gerade Verbindung 12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a:stCxn id="12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3" name="Gruppieren 132"/>
          <p:cNvGrpSpPr/>
          <p:nvPr/>
        </p:nvGrpSpPr>
        <p:grpSpPr>
          <a:xfrm>
            <a:off x="1828800" y="2971800"/>
            <a:ext cx="152400" cy="228600"/>
            <a:chOff x="5638800" y="2362200"/>
            <a:chExt cx="152400" cy="228600"/>
          </a:xfrm>
        </p:grpSpPr>
        <p:sp>
          <p:nvSpPr>
            <p:cNvPr id="134" name="Gleichschenkliges Dreieck 13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5" name="Gerade Verbindung 13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Gerade Verbindung 135"/>
            <p:cNvCxnSpPr>
              <a:stCxn id="13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Gerade Verbindung 13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8" name="Gruppieren 137"/>
          <p:cNvGrpSpPr/>
          <p:nvPr/>
        </p:nvGrpSpPr>
        <p:grpSpPr>
          <a:xfrm>
            <a:off x="1828800" y="3962400"/>
            <a:ext cx="152400" cy="228600"/>
            <a:chOff x="5638800" y="2362200"/>
            <a:chExt cx="152400" cy="228600"/>
          </a:xfrm>
        </p:grpSpPr>
        <p:sp>
          <p:nvSpPr>
            <p:cNvPr id="139" name="Gleichschenkliges Dreieck 13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0" name="Gerade Verbindung 13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a:stCxn id="13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3" name="Gruppieren 142"/>
          <p:cNvGrpSpPr/>
          <p:nvPr/>
        </p:nvGrpSpPr>
        <p:grpSpPr>
          <a:xfrm>
            <a:off x="2971800" y="3962400"/>
            <a:ext cx="152400" cy="228600"/>
            <a:chOff x="5638800" y="2362200"/>
            <a:chExt cx="152400" cy="228600"/>
          </a:xfrm>
        </p:grpSpPr>
        <p:sp>
          <p:nvSpPr>
            <p:cNvPr id="144" name="Gleichschenkliges Dreieck 143"/>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5" name="Gerade Verbindung 144"/>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Gerade Verbindung 145"/>
            <p:cNvCxnSpPr>
              <a:stCxn id="144"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8" name="Gruppieren 147"/>
          <p:cNvGrpSpPr/>
          <p:nvPr/>
        </p:nvGrpSpPr>
        <p:grpSpPr>
          <a:xfrm>
            <a:off x="4191000" y="3962400"/>
            <a:ext cx="152400" cy="228600"/>
            <a:chOff x="5638800" y="2362200"/>
            <a:chExt cx="152400" cy="228600"/>
          </a:xfrm>
        </p:grpSpPr>
        <p:sp>
          <p:nvSpPr>
            <p:cNvPr id="149" name="Gleichschenkliges Dreieck 148"/>
            <p:cNvSpPr/>
            <p:nvPr/>
          </p:nvSpPr>
          <p:spPr bwMode="auto">
            <a:xfrm flipV="1">
              <a:off x="5638800" y="2438400"/>
              <a:ext cx="152400" cy="762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0" name="Gerade Verbindung 149"/>
            <p:cNvCxnSpPr/>
            <p:nvPr/>
          </p:nvCxnSpPr>
          <p:spPr bwMode="auto">
            <a:xfrm>
              <a:off x="5638800" y="25146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a:stCxn id="149" idx="0"/>
            </p:cNvCxnSpPr>
            <p:nvPr/>
          </p:nvCxnSpPr>
          <p:spPr bwMode="auto">
            <a:xfrm>
              <a:off x="5715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5715000" y="23622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70784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smtClean="0"/>
              <a:t>Schalter</a:t>
            </a:r>
            <a:endParaRPr lang="en-US" dirty="0"/>
          </a:p>
        </p:txBody>
      </p:sp>
      <p:cxnSp>
        <p:nvCxnSpPr>
          <p:cNvPr id="12" name="Gerade Verbindung 11"/>
          <p:cNvCxnSpPr/>
          <p:nvPr/>
        </p:nvCxnSpPr>
        <p:spPr bwMode="auto">
          <a:xfrm>
            <a:off x="1371600" y="1981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7" name="Gruppieren 216"/>
          <p:cNvGrpSpPr/>
          <p:nvPr/>
        </p:nvGrpSpPr>
        <p:grpSpPr>
          <a:xfrm>
            <a:off x="3276600" y="1524000"/>
            <a:ext cx="304800" cy="762000"/>
            <a:chOff x="2133600" y="1524000"/>
            <a:chExt cx="304800" cy="762000"/>
          </a:xfrm>
        </p:grpSpPr>
        <p:sp>
          <p:nvSpPr>
            <p:cNvPr id="218" name="Rechteck 217"/>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19" name="Gerade Verbindung 218"/>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Gerade Verbindung 219"/>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Gerade Verbindung 220"/>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Gerade Verbindung 221"/>
            <p:cNvCxnSpPr>
              <a:stCxn id="218"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5" name="Gruppieren 224"/>
          <p:cNvGrpSpPr/>
          <p:nvPr/>
        </p:nvGrpSpPr>
        <p:grpSpPr>
          <a:xfrm>
            <a:off x="4495800" y="1524000"/>
            <a:ext cx="304800" cy="762000"/>
            <a:chOff x="2133600" y="1524000"/>
            <a:chExt cx="304800" cy="762000"/>
          </a:xfrm>
        </p:grpSpPr>
        <p:sp>
          <p:nvSpPr>
            <p:cNvPr id="226" name="Rechteck 225"/>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7" name="Gerade Verbindung 226"/>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Gerade Verbindung 227"/>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Gerade Verbindung 228"/>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Gerade Verbindung 229"/>
            <p:cNvCxnSpPr>
              <a:stCxn id="226"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Gerade Verbindung 230"/>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Gerade Verbindung 231"/>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3" name="Gruppieren 232"/>
          <p:cNvGrpSpPr/>
          <p:nvPr/>
        </p:nvGrpSpPr>
        <p:grpSpPr>
          <a:xfrm>
            <a:off x="2133600" y="2514600"/>
            <a:ext cx="304800" cy="762000"/>
            <a:chOff x="2133600" y="1524000"/>
            <a:chExt cx="304800" cy="762000"/>
          </a:xfrm>
        </p:grpSpPr>
        <p:sp>
          <p:nvSpPr>
            <p:cNvPr id="234" name="Rechteck 233"/>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5" name="Gerade Verbindung 234"/>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a:stCxn id="234"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3" name="Gerade Verbindung 242"/>
          <p:cNvCxnSpPr/>
          <p:nvPr/>
        </p:nvCxnSpPr>
        <p:spPr bwMode="auto">
          <a:xfrm flipH="1">
            <a:off x="3276600" y="2895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 name="Gerade Verbindung 243"/>
          <p:cNvCxnSpPr/>
          <p:nvPr/>
        </p:nvCxnSpPr>
        <p:spPr bwMode="auto">
          <a:xfrm>
            <a:off x="33528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a:off x="3352800" y="3276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 name="Gerade Verbindung 245"/>
          <p:cNvCxnSpPr/>
          <p:nvPr/>
        </p:nvCxnSpPr>
        <p:spPr bwMode="auto">
          <a:xfrm flipV="1">
            <a:off x="33528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 name="Gerade Verbindung 246"/>
          <p:cNvCxnSpPr/>
          <p:nvPr/>
        </p:nvCxnSpPr>
        <p:spPr bwMode="auto">
          <a:xfrm>
            <a:off x="3276600" y="25146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 name="Gerade Verbindung 247"/>
          <p:cNvCxnSpPr/>
          <p:nvPr/>
        </p:nvCxnSpPr>
        <p:spPr bwMode="auto">
          <a:xfrm>
            <a:off x="3352800" y="28194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 name="Gerade Verbindung 250"/>
          <p:cNvCxnSpPr/>
          <p:nvPr/>
        </p:nvCxnSpPr>
        <p:spPr bwMode="auto">
          <a:xfrm flipH="1">
            <a:off x="4495800" y="2895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Gerade Verbindung 251"/>
          <p:cNvCxnSpPr/>
          <p:nvPr/>
        </p:nvCxnSpPr>
        <p:spPr bwMode="auto">
          <a:xfrm>
            <a:off x="45720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Gerade Verbindung 252"/>
          <p:cNvCxnSpPr/>
          <p:nvPr/>
        </p:nvCxnSpPr>
        <p:spPr bwMode="auto">
          <a:xfrm>
            <a:off x="4572000" y="3276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4" name="Gerade Verbindung 253"/>
          <p:cNvCxnSpPr/>
          <p:nvPr/>
        </p:nvCxnSpPr>
        <p:spPr bwMode="auto">
          <a:xfrm flipV="1">
            <a:off x="4572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5" name="Gerade Verbindung 254"/>
          <p:cNvCxnSpPr/>
          <p:nvPr/>
        </p:nvCxnSpPr>
        <p:spPr bwMode="auto">
          <a:xfrm>
            <a:off x="4495800" y="25146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 name="Gerade Verbindung 255"/>
          <p:cNvCxnSpPr/>
          <p:nvPr/>
        </p:nvCxnSpPr>
        <p:spPr bwMode="auto">
          <a:xfrm>
            <a:off x="4572000" y="28194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7" name="Gruppieren 256"/>
          <p:cNvGrpSpPr/>
          <p:nvPr/>
        </p:nvGrpSpPr>
        <p:grpSpPr>
          <a:xfrm>
            <a:off x="2133600" y="3505200"/>
            <a:ext cx="304800" cy="762000"/>
            <a:chOff x="2133600" y="1524000"/>
            <a:chExt cx="304800" cy="762000"/>
          </a:xfrm>
        </p:grpSpPr>
        <p:sp>
          <p:nvSpPr>
            <p:cNvPr id="258" name="Rechteck 257"/>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59" name="Gerade Verbindung 258"/>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0" name="Gerade Verbindung 259"/>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1" name="Gerade Verbindung 260"/>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2" name="Gerade Verbindung 261"/>
            <p:cNvCxnSpPr>
              <a:stCxn id="258"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 name="Gerade Verbindung 262"/>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 name="Gerade Verbindung 26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5" name="Gruppieren 264"/>
          <p:cNvGrpSpPr/>
          <p:nvPr/>
        </p:nvGrpSpPr>
        <p:grpSpPr>
          <a:xfrm>
            <a:off x="3276600" y="3505200"/>
            <a:ext cx="304800" cy="762000"/>
            <a:chOff x="2133600" y="1524000"/>
            <a:chExt cx="304800" cy="762000"/>
          </a:xfrm>
        </p:grpSpPr>
        <p:sp>
          <p:nvSpPr>
            <p:cNvPr id="266" name="Rechteck 265"/>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67" name="Gerade Verbindung 266"/>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8" name="Gerade Verbindung 267"/>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 name="Gerade Verbindung 268"/>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0" name="Gerade Verbindung 269"/>
            <p:cNvCxnSpPr>
              <a:stCxn id="266"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1" name="Gerade Verbindung 270"/>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2" name="Gerade Verbindung 271"/>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3" name="Gruppieren 272"/>
          <p:cNvGrpSpPr/>
          <p:nvPr/>
        </p:nvGrpSpPr>
        <p:grpSpPr>
          <a:xfrm>
            <a:off x="4495800" y="3505200"/>
            <a:ext cx="304800" cy="762000"/>
            <a:chOff x="2133600" y="1524000"/>
            <a:chExt cx="304800" cy="762000"/>
          </a:xfrm>
        </p:grpSpPr>
        <p:sp>
          <p:nvSpPr>
            <p:cNvPr id="274" name="Rechteck 273"/>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75" name="Gerade Verbindung 274"/>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 name="Gerade Verbindung 275"/>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 name="Gerade Verbindung 276"/>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8" name="Gerade Verbindung 277"/>
            <p:cNvCxnSpPr>
              <a:stCxn id="274"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9" name="Gerade Verbindung 278"/>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0" name="Gerade Verbindung 27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050186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err="1"/>
              <a:t>Schalter</a:t>
            </a:r>
            <a:endParaRPr lang="en-US" dirty="0"/>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8"/>
          <p:cNvCxnSpPr/>
          <p:nvPr/>
        </p:nvCxnSpPr>
        <p:spPr bwMode="auto">
          <a:xfrm>
            <a:off x="22098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Rechteck 217"/>
          <p:cNvSpPr/>
          <p:nvPr/>
        </p:nvSpPr>
        <p:spPr bwMode="auto">
          <a:xfrm rot="5400000">
            <a:off x="3238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19" name="Gerade Verbindung 218"/>
          <p:cNvCxnSpPr/>
          <p:nvPr/>
        </p:nvCxnSpPr>
        <p:spPr bwMode="auto">
          <a:xfrm>
            <a:off x="33528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Gerade Verbindung 219"/>
          <p:cNvCxnSpPr/>
          <p:nvPr/>
        </p:nvCxnSpPr>
        <p:spPr bwMode="auto">
          <a:xfrm>
            <a:off x="3352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Gerade Verbindung 220"/>
          <p:cNvCxnSpPr/>
          <p:nvPr/>
        </p:nvCxnSpPr>
        <p:spPr bwMode="auto">
          <a:xfrm>
            <a:off x="3352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Gerade Verbindung 221"/>
          <p:cNvCxnSpPr>
            <a:stCxn id="218" idx="1"/>
          </p:cNvCxnSpPr>
          <p:nvPr/>
        </p:nvCxnSpPr>
        <p:spPr bwMode="auto">
          <a:xfrm flipV="1">
            <a:off x="3352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Gerade Verbindung 222"/>
          <p:cNvCxnSpPr/>
          <p:nvPr/>
        </p:nvCxnSpPr>
        <p:spPr bwMode="auto">
          <a:xfrm>
            <a:off x="3276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Gerade Verbindung 223"/>
          <p:cNvCxnSpPr/>
          <p:nvPr/>
        </p:nvCxnSpPr>
        <p:spPr bwMode="auto">
          <a:xfrm>
            <a:off x="3352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 name="Rechteck 225"/>
          <p:cNvSpPr/>
          <p:nvPr/>
        </p:nvSpPr>
        <p:spPr bwMode="auto">
          <a:xfrm rot="5400000">
            <a:off x="44577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27" name="Gerade Verbindung 226"/>
          <p:cNvCxnSpPr/>
          <p:nvPr/>
        </p:nvCxnSpPr>
        <p:spPr bwMode="auto">
          <a:xfrm>
            <a:off x="45720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Gerade Verbindung 227"/>
          <p:cNvCxnSpPr/>
          <p:nvPr/>
        </p:nvCxnSpPr>
        <p:spPr bwMode="auto">
          <a:xfrm>
            <a:off x="45720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Gerade Verbindung 228"/>
          <p:cNvCxnSpPr/>
          <p:nvPr/>
        </p:nvCxnSpPr>
        <p:spPr bwMode="auto">
          <a:xfrm>
            <a:off x="45720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Gerade Verbindung 229"/>
          <p:cNvCxnSpPr>
            <a:stCxn id="226" idx="1"/>
          </p:cNvCxnSpPr>
          <p:nvPr/>
        </p:nvCxnSpPr>
        <p:spPr bwMode="auto">
          <a:xfrm flipV="1">
            <a:off x="45720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Gerade Verbindung 230"/>
          <p:cNvCxnSpPr/>
          <p:nvPr/>
        </p:nvCxnSpPr>
        <p:spPr bwMode="auto">
          <a:xfrm>
            <a:off x="44958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Gerade Verbindung 231"/>
          <p:cNvCxnSpPr/>
          <p:nvPr/>
        </p:nvCxnSpPr>
        <p:spPr bwMode="auto">
          <a:xfrm>
            <a:off x="45720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3" name="Gruppieren 232"/>
          <p:cNvGrpSpPr/>
          <p:nvPr/>
        </p:nvGrpSpPr>
        <p:grpSpPr>
          <a:xfrm>
            <a:off x="2133600" y="2514600"/>
            <a:ext cx="304800" cy="762000"/>
            <a:chOff x="2133600" y="1524000"/>
            <a:chExt cx="304800" cy="762000"/>
          </a:xfrm>
        </p:grpSpPr>
        <p:sp>
          <p:nvSpPr>
            <p:cNvPr id="234" name="Rechteck 233"/>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35" name="Gerade Verbindung 234"/>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 name="Gerade Verbindung 235"/>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Gerade Verbindung 236"/>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Gerade Verbindung 237"/>
            <p:cNvCxnSpPr>
              <a:stCxn id="234"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Gerade Verbindung 238"/>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Gerade Verbindung 2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3" name="Gerade Verbindung 242"/>
          <p:cNvCxnSpPr/>
          <p:nvPr/>
        </p:nvCxnSpPr>
        <p:spPr bwMode="auto">
          <a:xfrm flipH="1">
            <a:off x="3276600" y="2895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 name="Gerade Verbindung 243"/>
          <p:cNvCxnSpPr/>
          <p:nvPr/>
        </p:nvCxnSpPr>
        <p:spPr bwMode="auto">
          <a:xfrm>
            <a:off x="33528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Gerade Verbindung 244"/>
          <p:cNvCxnSpPr/>
          <p:nvPr/>
        </p:nvCxnSpPr>
        <p:spPr bwMode="auto">
          <a:xfrm>
            <a:off x="3352800" y="3276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 name="Gerade Verbindung 245"/>
          <p:cNvCxnSpPr/>
          <p:nvPr/>
        </p:nvCxnSpPr>
        <p:spPr bwMode="auto">
          <a:xfrm flipV="1">
            <a:off x="33528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 name="Gerade Verbindung 246"/>
          <p:cNvCxnSpPr/>
          <p:nvPr/>
        </p:nvCxnSpPr>
        <p:spPr bwMode="auto">
          <a:xfrm>
            <a:off x="3276600" y="25146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 name="Gerade Verbindung 247"/>
          <p:cNvCxnSpPr/>
          <p:nvPr/>
        </p:nvCxnSpPr>
        <p:spPr bwMode="auto">
          <a:xfrm>
            <a:off x="3352800" y="28194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 name="Gerade Verbindung 250"/>
          <p:cNvCxnSpPr/>
          <p:nvPr/>
        </p:nvCxnSpPr>
        <p:spPr bwMode="auto">
          <a:xfrm flipH="1">
            <a:off x="4495800" y="28956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Gerade Verbindung 251"/>
          <p:cNvCxnSpPr/>
          <p:nvPr/>
        </p:nvCxnSpPr>
        <p:spPr bwMode="auto">
          <a:xfrm>
            <a:off x="4572000" y="3048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Gerade Verbindung 252"/>
          <p:cNvCxnSpPr/>
          <p:nvPr/>
        </p:nvCxnSpPr>
        <p:spPr bwMode="auto">
          <a:xfrm>
            <a:off x="4572000" y="3276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4" name="Gerade Verbindung 253"/>
          <p:cNvCxnSpPr/>
          <p:nvPr/>
        </p:nvCxnSpPr>
        <p:spPr bwMode="auto">
          <a:xfrm flipV="1">
            <a:off x="4572000" y="25146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5" name="Gerade Verbindung 254"/>
          <p:cNvCxnSpPr/>
          <p:nvPr/>
        </p:nvCxnSpPr>
        <p:spPr bwMode="auto">
          <a:xfrm>
            <a:off x="4495800" y="25146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 name="Gerade Verbindung 255"/>
          <p:cNvCxnSpPr/>
          <p:nvPr/>
        </p:nvCxnSpPr>
        <p:spPr bwMode="auto">
          <a:xfrm>
            <a:off x="4572000" y="28194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7" name="Gruppieren 256"/>
          <p:cNvGrpSpPr/>
          <p:nvPr/>
        </p:nvGrpSpPr>
        <p:grpSpPr>
          <a:xfrm>
            <a:off x="2133600" y="3505200"/>
            <a:ext cx="304800" cy="762000"/>
            <a:chOff x="2133600" y="1524000"/>
            <a:chExt cx="304800" cy="762000"/>
          </a:xfrm>
        </p:grpSpPr>
        <p:sp>
          <p:nvSpPr>
            <p:cNvPr id="258" name="Rechteck 257"/>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59" name="Gerade Verbindung 258"/>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0" name="Gerade Verbindung 259"/>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1" name="Gerade Verbindung 260"/>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2" name="Gerade Verbindung 261"/>
            <p:cNvCxnSpPr>
              <a:stCxn id="258"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3" name="Gerade Verbindung 262"/>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 name="Gerade Verbindung 26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5" name="Gruppieren 264"/>
          <p:cNvGrpSpPr/>
          <p:nvPr/>
        </p:nvGrpSpPr>
        <p:grpSpPr>
          <a:xfrm>
            <a:off x="3276600" y="3505200"/>
            <a:ext cx="304800" cy="762000"/>
            <a:chOff x="2133600" y="1524000"/>
            <a:chExt cx="304800" cy="762000"/>
          </a:xfrm>
        </p:grpSpPr>
        <p:sp>
          <p:nvSpPr>
            <p:cNvPr id="266" name="Rechteck 265"/>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67" name="Gerade Verbindung 266"/>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8" name="Gerade Verbindung 267"/>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 name="Gerade Verbindung 268"/>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0" name="Gerade Verbindung 269"/>
            <p:cNvCxnSpPr>
              <a:stCxn id="266"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1" name="Gerade Verbindung 270"/>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2" name="Gerade Verbindung 271"/>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3" name="Gruppieren 272"/>
          <p:cNvGrpSpPr/>
          <p:nvPr/>
        </p:nvGrpSpPr>
        <p:grpSpPr>
          <a:xfrm>
            <a:off x="4495800" y="3505200"/>
            <a:ext cx="304800" cy="762000"/>
            <a:chOff x="2133600" y="1524000"/>
            <a:chExt cx="304800" cy="762000"/>
          </a:xfrm>
        </p:grpSpPr>
        <p:sp>
          <p:nvSpPr>
            <p:cNvPr id="274" name="Rechteck 273"/>
            <p:cNvSpPr/>
            <p:nvPr/>
          </p:nvSpPr>
          <p:spPr bwMode="auto">
            <a:xfrm rot="5400000">
              <a:off x="2095500" y="1638300"/>
              <a:ext cx="2286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75" name="Gerade Verbindung 274"/>
            <p:cNvCxnSpPr/>
            <p:nvPr/>
          </p:nvCxnSpPr>
          <p:spPr bwMode="auto">
            <a:xfrm flipH="1">
              <a:off x="2133600" y="1905000"/>
              <a:ext cx="762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 name="Gerade Verbindung 275"/>
            <p:cNvCxnSpPr/>
            <p:nvPr/>
          </p:nvCxnSpPr>
          <p:spPr bwMode="auto">
            <a:xfrm>
              <a:off x="2209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7" name="Gerade Verbindung 276"/>
            <p:cNvCxnSpPr/>
            <p:nvPr/>
          </p:nvCxnSpPr>
          <p:spPr bwMode="auto">
            <a:xfrm>
              <a:off x="2209800" y="2286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8" name="Gerade Verbindung 277"/>
            <p:cNvCxnSpPr>
              <a:stCxn id="274" idx="1"/>
            </p:cNvCxnSpPr>
            <p:nvPr/>
          </p:nvCxnSpPr>
          <p:spPr bwMode="auto">
            <a:xfrm flipV="1">
              <a:off x="2209800" y="15240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9" name="Gerade Verbindung 278"/>
            <p:cNvCxnSpPr/>
            <p:nvPr/>
          </p:nvCxnSpPr>
          <p:spPr bwMode="auto">
            <a:xfrm>
              <a:off x="2133600" y="1524000"/>
              <a:ext cx="152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0" name="Gerade Verbindung 27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13814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smtClean="0"/>
              <a:t>Transistor (ODER-</a:t>
            </a:r>
            <a:r>
              <a:rPr lang="en-US" dirty="0" err="1" smtClean="0"/>
              <a:t>Schaltung</a:t>
            </a:r>
            <a:r>
              <a:rPr lang="en-US" dirty="0" smtClean="0"/>
              <a:t>)</a:t>
            </a:r>
            <a:endParaRPr lang="en-US" dirty="0"/>
          </a:p>
        </p:txBody>
      </p:sp>
      <p:cxnSp>
        <p:nvCxnSpPr>
          <p:cNvPr id="12" name="Gerade Verbindung 11"/>
          <p:cNvCxnSpPr/>
          <p:nvPr/>
        </p:nvCxnSpPr>
        <p:spPr bwMode="auto">
          <a:xfrm>
            <a:off x="1371600" y="1981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a:off x="2057400" y="1828800"/>
            <a:ext cx="381000" cy="381000"/>
            <a:chOff x="2057400" y="1828800"/>
            <a:chExt cx="381000" cy="381000"/>
          </a:xfrm>
        </p:grpSpPr>
        <p:cxnSp>
          <p:nvCxnSpPr>
            <p:cNvPr id="9" name="Gerade Verbindung 8"/>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0" name="Gruppieren 99"/>
          <p:cNvGrpSpPr/>
          <p:nvPr/>
        </p:nvGrpSpPr>
        <p:grpSpPr>
          <a:xfrm>
            <a:off x="3200400" y="1828800"/>
            <a:ext cx="381000" cy="381000"/>
            <a:chOff x="2057400" y="1828800"/>
            <a:chExt cx="381000" cy="381000"/>
          </a:xfrm>
        </p:grpSpPr>
        <p:cxnSp>
          <p:nvCxnSpPr>
            <p:cNvPr id="101" name="Gerade Verbindung 100"/>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9" name="Gruppieren 108"/>
          <p:cNvGrpSpPr/>
          <p:nvPr/>
        </p:nvGrpSpPr>
        <p:grpSpPr>
          <a:xfrm>
            <a:off x="4419600" y="1828800"/>
            <a:ext cx="381000" cy="381000"/>
            <a:chOff x="2057400" y="1828800"/>
            <a:chExt cx="381000" cy="381000"/>
          </a:xfrm>
        </p:grpSpPr>
        <p:cxnSp>
          <p:nvCxnSpPr>
            <p:cNvPr id="110" name="Gerade Verbindung 109"/>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7" name="Gruppieren 126"/>
          <p:cNvGrpSpPr/>
          <p:nvPr/>
        </p:nvGrpSpPr>
        <p:grpSpPr>
          <a:xfrm>
            <a:off x="2057400" y="2819400"/>
            <a:ext cx="381000" cy="381000"/>
            <a:chOff x="2057400" y="1828800"/>
            <a:chExt cx="381000" cy="381000"/>
          </a:xfrm>
        </p:grpSpPr>
        <p:cxnSp>
          <p:nvCxnSpPr>
            <p:cNvPr id="128" name="Gerade Verbindung 127"/>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Gruppieren 135"/>
          <p:cNvGrpSpPr/>
          <p:nvPr/>
        </p:nvGrpSpPr>
        <p:grpSpPr>
          <a:xfrm>
            <a:off x="3200400" y="2819400"/>
            <a:ext cx="381000" cy="381000"/>
            <a:chOff x="2057400" y="1828800"/>
            <a:chExt cx="381000" cy="381000"/>
          </a:xfrm>
        </p:grpSpPr>
        <p:cxnSp>
          <p:nvCxnSpPr>
            <p:cNvPr id="137" name="Gerade Verbindung 136"/>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5" name="Gruppieren 144"/>
          <p:cNvGrpSpPr/>
          <p:nvPr/>
        </p:nvGrpSpPr>
        <p:grpSpPr>
          <a:xfrm>
            <a:off x="4419600" y="2819400"/>
            <a:ext cx="381000" cy="381000"/>
            <a:chOff x="2057400" y="1828800"/>
            <a:chExt cx="381000" cy="381000"/>
          </a:xfrm>
        </p:grpSpPr>
        <p:cxnSp>
          <p:nvCxnSpPr>
            <p:cNvPr id="146" name="Gerade Verbindung 145"/>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Gruppieren 153"/>
          <p:cNvGrpSpPr/>
          <p:nvPr/>
        </p:nvGrpSpPr>
        <p:grpSpPr>
          <a:xfrm>
            <a:off x="2057400" y="3810000"/>
            <a:ext cx="381000" cy="381000"/>
            <a:chOff x="2057400" y="1828800"/>
            <a:chExt cx="381000" cy="381000"/>
          </a:xfrm>
        </p:grpSpPr>
        <p:cxnSp>
          <p:nvCxnSpPr>
            <p:cNvPr id="155" name="Gerade Verbindung 154"/>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 name="Gruppieren 162"/>
          <p:cNvGrpSpPr/>
          <p:nvPr/>
        </p:nvGrpSpPr>
        <p:grpSpPr>
          <a:xfrm>
            <a:off x="3200400" y="3810000"/>
            <a:ext cx="381000" cy="381000"/>
            <a:chOff x="2057400" y="1828800"/>
            <a:chExt cx="381000" cy="381000"/>
          </a:xfrm>
        </p:grpSpPr>
        <p:cxnSp>
          <p:nvCxnSpPr>
            <p:cNvPr id="164" name="Gerade Verbindung 163"/>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2" name="Gruppieren 171"/>
          <p:cNvGrpSpPr/>
          <p:nvPr/>
        </p:nvGrpSpPr>
        <p:grpSpPr>
          <a:xfrm>
            <a:off x="4419600" y="3810000"/>
            <a:ext cx="381000" cy="381000"/>
            <a:chOff x="2057400" y="1828800"/>
            <a:chExt cx="381000" cy="381000"/>
          </a:xfrm>
        </p:grpSpPr>
        <p:cxnSp>
          <p:nvCxnSpPr>
            <p:cNvPr id="173" name="Gerade Verbindung 172"/>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65245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a:t>Transistor (ODER-</a:t>
            </a:r>
            <a:r>
              <a:rPr lang="en-US" dirty="0" err="1"/>
              <a:t>Schaltung</a:t>
            </a:r>
            <a:r>
              <a:rPr lang="en-US" dirty="0"/>
              <a:t>)</a:t>
            </a:r>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a:off x="2057400" y="1828800"/>
            <a:ext cx="381000" cy="381000"/>
            <a:chOff x="2057400" y="1828800"/>
            <a:chExt cx="381000" cy="381000"/>
          </a:xfrm>
        </p:grpSpPr>
        <p:cxnSp>
          <p:nvCxnSpPr>
            <p:cNvPr id="9" name="Gerade Verbindung 8"/>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0" name="Gruppieren 99"/>
          <p:cNvGrpSpPr/>
          <p:nvPr/>
        </p:nvGrpSpPr>
        <p:grpSpPr>
          <a:xfrm>
            <a:off x="3200400" y="1828800"/>
            <a:ext cx="381000" cy="381000"/>
            <a:chOff x="2057400" y="1828800"/>
            <a:chExt cx="381000" cy="381000"/>
          </a:xfrm>
        </p:grpSpPr>
        <p:cxnSp>
          <p:nvCxnSpPr>
            <p:cNvPr id="101" name="Gerade Verbindung 100"/>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9" name="Gruppieren 108"/>
          <p:cNvGrpSpPr/>
          <p:nvPr/>
        </p:nvGrpSpPr>
        <p:grpSpPr>
          <a:xfrm>
            <a:off x="4419600" y="1828800"/>
            <a:ext cx="381000" cy="381000"/>
            <a:chOff x="2057400" y="1828800"/>
            <a:chExt cx="381000" cy="381000"/>
          </a:xfrm>
        </p:grpSpPr>
        <p:cxnSp>
          <p:nvCxnSpPr>
            <p:cNvPr id="110" name="Gerade Verbindung 109"/>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7" name="Gruppieren 126"/>
          <p:cNvGrpSpPr/>
          <p:nvPr/>
        </p:nvGrpSpPr>
        <p:grpSpPr>
          <a:xfrm>
            <a:off x="2057400" y="2819400"/>
            <a:ext cx="381000" cy="381000"/>
            <a:chOff x="2057400" y="1828800"/>
            <a:chExt cx="381000" cy="381000"/>
          </a:xfrm>
        </p:grpSpPr>
        <p:cxnSp>
          <p:nvCxnSpPr>
            <p:cNvPr id="128" name="Gerade Verbindung 127"/>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Gruppieren 135"/>
          <p:cNvGrpSpPr/>
          <p:nvPr/>
        </p:nvGrpSpPr>
        <p:grpSpPr>
          <a:xfrm>
            <a:off x="3200400" y="2819400"/>
            <a:ext cx="381000" cy="381000"/>
            <a:chOff x="2057400" y="1828800"/>
            <a:chExt cx="381000" cy="381000"/>
          </a:xfrm>
        </p:grpSpPr>
        <p:cxnSp>
          <p:nvCxnSpPr>
            <p:cNvPr id="137" name="Gerade Verbindung 136"/>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5" name="Gruppieren 144"/>
          <p:cNvGrpSpPr/>
          <p:nvPr/>
        </p:nvGrpSpPr>
        <p:grpSpPr>
          <a:xfrm>
            <a:off x="4419600" y="2819400"/>
            <a:ext cx="381000" cy="381000"/>
            <a:chOff x="2057400" y="1828800"/>
            <a:chExt cx="381000" cy="381000"/>
          </a:xfrm>
        </p:grpSpPr>
        <p:cxnSp>
          <p:nvCxnSpPr>
            <p:cNvPr id="146" name="Gerade Verbindung 145"/>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Gruppieren 153"/>
          <p:cNvGrpSpPr/>
          <p:nvPr/>
        </p:nvGrpSpPr>
        <p:grpSpPr>
          <a:xfrm>
            <a:off x="2057400" y="3810000"/>
            <a:ext cx="381000" cy="381000"/>
            <a:chOff x="2057400" y="1828800"/>
            <a:chExt cx="381000" cy="381000"/>
          </a:xfrm>
        </p:grpSpPr>
        <p:cxnSp>
          <p:nvCxnSpPr>
            <p:cNvPr id="155" name="Gerade Verbindung 154"/>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 name="Gruppieren 162"/>
          <p:cNvGrpSpPr/>
          <p:nvPr/>
        </p:nvGrpSpPr>
        <p:grpSpPr>
          <a:xfrm>
            <a:off x="3200400" y="3810000"/>
            <a:ext cx="381000" cy="381000"/>
            <a:chOff x="2057400" y="1828800"/>
            <a:chExt cx="381000" cy="381000"/>
          </a:xfrm>
        </p:grpSpPr>
        <p:cxnSp>
          <p:nvCxnSpPr>
            <p:cNvPr id="164" name="Gerade Verbindung 163"/>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2" name="Gruppieren 171"/>
          <p:cNvGrpSpPr/>
          <p:nvPr/>
        </p:nvGrpSpPr>
        <p:grpSpPr>
          <a:xfrm>
            <a:off x="4419600" y="3810000"/>
            <a:ext cx="381000" cy="381000"/>
            <a:chOff x="2057400" y="1828800"/>
            <a:chExt cx="381000" cy="381000"/>
          </a:xfrm>
        </p:grpSpPr>
        <p:cxnSp>
          <p:nvCxnSpPr>
            <p:cNvPr id="173" name="Gerade Verbindung 172"/>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 name="Gerade Verbindung 3"/>
          <p:cNvCxnSpPr/>
          <p:nvPr/>
        </p:nvCxnSpPr>
        <p:spPr bwMode="auto">
          <a:xfrm>
            <a:off x="2057400" y="19050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32004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4196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H="1">
            <a:off x="2209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3352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flipH="1">
            <a:off x="45720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2438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3581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48006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31753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a:t>Transistor (ODER-</a:t>
            </a:r>
            <a:r>
              <a:rPr lang="en-US" dirty="0" err="1"/>
              <a:t>Schaltung</a:t>
            </a:r>
            <a:r>
              <a:rPr lang="en-US" dirty="0"/>
              <a:t>)</a:t>
            </a:r>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a:off x="2057400" y="1828800"/>
            <a:ext cx="381000" cy="381000"/>
            <a:chOff x="2057400" y="1828800"/>
            <a:chExt cx="381000" cy="381000"/>
          </a:xfrm>
        </p:grpSpPr>
        <p:cxnSp>
          <p:nvCxnSpPr>
            <p:cNvPr id="9" name="Gerade Verbindung 8"/>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0" name="Gruppieren 99"/>
          <p:cNvGrpSpPr/>
          <p:nvPr/>
        </p:nvGrpSpPr>
        <p:grpSpPr>
          <a:xfrm>
            <a:off x="3200400" y="1828800"/>
            <a:ext cx="381000" cy="381000"/>
            <a:chOff x="2057400" y="1828800"/>
            <a:chExt cx="381000" cy="381000"/>
          </a:xfrm>
        </p:grpSpPr>
        <p:cxnSp>
          <p:nvCxnSpPr>
            <p:cNvPr id="101" name="Gerade Verbindung 100"/>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9" name="Gruppieren 108"/>
          <p:cNvGrpSpPr/>
          <p:nvPr/>
        </p:nvGrpSpPr>
        <p:grpSpPr>
          <a:xfrm>
            <a:off x="4419600" y="1828800"/>
            <a:ext cx="381000" cy="381000"/>
            <a:chOff x="2057400" y="1828800"/>
            <a:chExt cx="381000" cy="381000"/>
          </a:xfrm>
        </p:grpSpPr>
        <p:cxnSp>
          <p:nvCxnSpPr>
            <p:cNvPr id="110" name="Gerade Verbindung 109"/>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7" name="Gruppieren 126"/>
          <p:cNvGrpSpPr/>
          <p:nvPr/>
        </p:nvGrpSpPr>
        <p:grpSpPr>
          <a:xfrm>
            <a:off x="2057400" y="2819400"/>
            <a:ext cx="381000" cy="381000"/>
            <a:chOff x="2057400" y="1828800"/>
            <a:chExt cx="381000" cy="381000"/>
          </a:xfrm>
        </p:grpSpPr>
        <p:cxnSp>
          <p:nvCxnSpPr>
            <p:cNvPr id="128" name="Gerade Verbindung 127"/>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Gruppieren 135"/>
          <p:cNvGrpSpPr/>
          <p:nvPr/>
        </p:nvGrpSpPr>
        <p:grpSpPr>
          <a:xfrm>
            <a:off x="3200400" y="2819400"/>
            <a:ext cx="381000" cy="381000"/>
            <a:chOff x="2057400" y="1828800"/>
            <a:chExt cx="381000" cy="381000"/>
          </a:xfrm>
        </p:grpSpPr>
        <p:cxnSp>
          <p:nvCxnSpPr>
            <p:cNvPr id="137" name="Gerade Verbindung 136"/>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5" name="Gruppieren 144"/>
          <p:cNvGrpSpPr/>
          <p:nvPr/>
        </p:nvGrpSpPr>
        <p:grpSpPr>
          <a:xfrm>
            <a:off x="4419600" y="2819400"/>
            <a:ext cx="381000" cy="381000"/>
            <a:chOff x="2057400" y="1828800"/>
            <a:chExt cx="381000" cy="381000"/>
          </a:xfrm>
        </p:grpSpPr>
        <p:cxnSp>
          <p:nvCxnSpPr>
            <p:cNvPr id="146" name="Gerade Verbindung 145"/>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Gruppieren 153"/>
          <p:cNvGrpSpPr/>
          <p:nvPr/>
        </p:nvGrpSpPr>
        <p:grpSpPr>
          <a:xfrm>
            <a:off x="2057400" y="3810000"/>
            <a:ext cx="381000" cy="381000"/>
            <a:chOff x="2057400" y="1828800"/>
            <a:chExt cx="381000" cy="381000"/>
          </a:xfrm>
        </p:grpSpPr>
        <p:cxnSp>
          <p:nvCxnSpPr>
            <p:cNvPr id="155" name="Gerade Verbindung 154"/>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 name="Gruppieren 162"/>
          <p:cNvGrpSpPr/>
          <p:nvPr/>
        </p:nvGrpSpPr>
        <p:grpSpPr>
          <a:xfrm>
            <a:off x="3200400" y="3810000"/>
            <a:ext cx="381000" cy="381000"/>
            <a:chOff x="2057400" y="1828800"/>
            <a:chExt cx="381000" cy="381000"/>
          </a:xfrm>
        </p:grpSpPr>
        <p:cxnSp>
          <p:nvCxnSpPr>
            <p:cNvPr id="164" name="Gerade Verbindung 163"/>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2" name="Gruppieren 171"/>
          <p:cNvGrpSpPr/>
          <p:nvPr/>
        </p:nvGrpSpPr>
        <p:grpSpPr>
          <a:xfrm>
            <a:off x="4419600" y="3810000"/>
            <a:ext cx="381000" cy="381000"/>
            <a:chOff x="2057400" y="1828800"/>
            <a:chExt cx="381000" cy="381000"/>
          </a:xfrm>
        </p:grpSpPr>
        <p:cxnSp>
          <p:nvCxnSpPr>
            <p:cNvPr id="173" name="Gerade Verbindung 172"/>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 name="Gerade Verbindung 3"/>
          <p:cNvCxnSpPr/>
          <p:nvPr/>
        </p:nvCxnSpPr>
        <p:spPr bwMode="auto">
          <a:xfrm>
            <a:off x="2057400" y="19050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32004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4196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H="1">
            <a:off x="2209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3352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flipH="1">
            <a:off x="45720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Gerade Verbindung 185"/>
          <p:cNvCxnSpPr/>
          <p:nvPr/>
        </p:nvCxnSpPr>
        <p:spPr bwMode="auto">
          <a:xfrm>
            <a:off x="2438400" y="1524000"/>
            <a:ext cx="0" cy="31242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Gerade Verbindung 18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Gerade Verbindung 187"/>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Freihandform 6"/>
          <p:cNvSpPr/>
          <p:nvPr/>
        </p:nvSpPr>
        <p:spPr bwMode="auto">
          <a:xfrm>
            <a:off x="3006404" y="1625900"/>
            <a:ext cx="755971" cy="650575"/>
          </a:xfrm>
          <a:custGeom>
            <a:avLst/>
            <a:gdLst>
              <a:gd name="connsiteX0" fmla="*/ 755971 w 755971"/>
              <a:gd name="connsiteY0" fmla="*/ 50500 h 650575"/>
              <a:gd name="connsiteX1" fmla="*/ 70171 w 755971"/>
              <a:gd name="connsiteY1" fmla="*/ 60025 h 650575"/>
              <a:gd name="connsiteX2" fmla="*/ 22546 w 755971"/>
              <a:gd name="connsiteY2" fmla="*/ 650575 h 650575"/>
            </a:gdLst>
            <a:ahLst/>
            <a:cxnLst>
              <a:cxn ang="0">
                <a:pos x="connsiteX0" y="connsiteY0"/>
              </a:cxn>
              <a:cxn ang="0">
                <a:pos x="connsiteX1" y="connsiteY1"/>
              </a:cxn>
              <a:cxn ang="0">
                <a:pos x="connsiteX2" y="connsiteY2"/>
              </a:cxn>
            </a:cxnLst>
            <a:rect l="l" t="t" r="r" b="b"/>
            <a:pathLst>
              <a:path w="755971" h="650575">
                <a:moveTo>
                  <a:pt x="755971" y="50500"/>
                </a:moveTo>
                <a:cubicBezTo>
                  <a:pt x="474189" y="5256"/>
                  <a:pt x="192408" y="-39987"/>
                  <a:pt x="70171" y="60025"/>
                </a:cubicBezTo>
                <a:cubicBezTo>
                  <a:pt x="-52066" y="160037"/>
                  <a:pt x="22546" y="650575"/>
                  <a:pt x="22546" y="650575"/>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89" name="Freihandform 188"/>
          <p:cNvSpPr/>
          <p:nvPr/>
        </p:nvSpPr>
        <p:spPr bwMode="auto">
          <a:xfrm>
            <a:off x="4267200" y="1600200"/>
            <a:ext cx="755971" cy="650575"/>
          </a:xfrm>
          <a:custGeom>
            <a:avLst/>
            <a:gdLst>
              <a:gd name="connsiteX0" fmla="*/ 755971 w 755971"/>
              <a:gd name="connsiteY0" fmla="*/ 50500 h 650575"/>
              <a:gd name="connsiteX1" fmla="*/ 70171 w 755971"/>
              <a:gd name="connsiteY1" fmla="*/ 60025 h 650575"/>
              <a:gd name="connsiteX2" fmla="*/ 22546 w 755971"/>
              <a:gd name="connsiteY2" fmla="*/ 650575 h 650575"/>
            </a:gdLst>
            <a:ahLst/>
            <a:cxnLst>
              <a:cxn ang="0">
                <a:pos x="connsiteX0" y="connsiteY0"/>
              </a:cxn>
              <a:cxn ang="0">
                <a:pos x="connsiteX1" y="connsiteY1"/>
              </a:cxn>
              <a:cxn ang="0">
                <a:pos x="connsiteX2" y="connsiteY2"/>
              </a:cxn>
            </a:cxnLst>
            <a:rect l="l" t="t" r="r" b="b"/>
            <a:pathLst>
              <a:path w="755971" h="650575">
                <a:moveTo>
                  <a:pt x="755971" y="50500"/>
                </a:moveTo>
                <a:cubicBezTo>
                  <a:pt x="474189" y="5256"/>
                  <a:pt x="192408" y="-39987"/>
                  <a:pt x="70171" y="60025"/>
                </a:cubicBezTo>
                <a:cubicBezTo>
                  <a:pt x="-52066" y="160037"/>
                  <a:pt x="22546" y="650575"/>
                  <a:pt x="22546" y="650575"/>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4522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a:t>Transistor (ODER-</a:t>
            </a:r>
            <a:r>
              <a:rPr lang="en-US" dirty="0" err="1"/>
              <a:t>Schaltung</a:t>
            </a:r>
            <a:r>
              <a:rPr lang="en-US" dirty="0"/>
              <a:t>)</a:t>
            </a:r>
          </a:p>
        </p:txBody>
      </p:sp>
      <p:cxnSp>
        <p:nvCxnSpPr>
          <p:cNvPr id="12" name="Gerade Verbindung 11"/>
          <p:cNvCxnSpPr/>
          <p:nvPr/>
        </p:nvCxnSpPr>
        <p:spPr bwMode="auto">
          <a:xfrm>
            <a:off x="1371600" y="1981200"/>
            <a:ext cx="228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a:off x="2057400" y="1828800"/>
            <a:ext cx="381000" cy="381000"/>
            <a:chOff x="2057400" y="1828800"/>
            <a:chExt cx="381000" cy="381000"/>
          </a:xfrm>
        </p:grpSpPr>
        <p:cxnSp>
          <p:nvCxnSpPr>
            <p:cNvPr id="9" name="Gerade Verbindung 8"/>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0" name="Gruppieren 99"/>
          <p:cNvGrpSpPr/>
          <p:nvPr/>
        </p:nvGrpSpPr>
        <p:grpSpPr>
          <a:xfrm>
            <a:off x="3200400" y="1828800"/>
            <a:ext cx="381000" cy="381000"/>
            <a:chOff x="2057400" y="1828800"/>
            <a:chExt cx="381000" cy="381000"/>
          </a:xfrm>
        </p:grpSpPr>
        <p:cxnSp>
          <p:nvCxnSpPr>
            <p:cNvPr id="101" name="Gerade Verbindung 100"/>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9" name="Gruppieren 108"/>
          <p:cNvGrpSpPr/>
          <p:nvPr/>
        </p:nvGrpSpPr>
        <p:grpSpPr>
          <a:xfrm>
            <a:off x="4419600" y="1828800"/>
            <a:ext cx="381000" cy="381000"/>
            <a:chOff x="2057400" y="1828800"/>
            <a:chExt cx="381000" cy="381000"/>
          </a:xfrm>
        </p:grpSpPr>
        <p:cxnSp>
          <p:nvCxnSpPr>
            <p:cNvPr id="110" name="Gerade Verbindung 109"/>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7" name="Gruppieren 126"/>
          <p:cNvGrpSpPr/>
          <p:nvPr/>
        </p:nvGrpSpPr>
        <p:grpSpPr>
          <a:xfrm>
            <a:off x="2057400" y="2819400"/>
            <a:ext cx="381000" cy="381000"/>
            <a:chOff x="2057400" y="1828800"/>
            <a:chExt cx="381000" cy="381000"/>
          </a:xfrm>
        </p:grpSpPr>
        <p:cxnSp>
          <p:nvCxnSpPr>
            <p:cNvPr id="128" name="Gerade Verbindung 127"/>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Gruppieren 135"/>
          <p:cNvGrpSpPr/>
          <p:nvPr/>
        </p:nvGrpSpPr>
        <p:grpSpPr>
          <a:xfrm>
            <a:off x="3200400" y="2819400"/>
            <a:ext cx="381000" cy="381000"/>
            <a:chOff x="2057400" y="1828800"/>
            <a:chExt cx="381000" cy="381000"/>
          </a:xfrm>
        </p:grpSpPr>
        <p:cxnSp>
          <p:nvCxnSpPr>
            <p:cNvPr id="137" name="Gerade Verbindung 136"/>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5" name="Gruppieren 144"/>
          <p:cNvGrpSpPr/>
          <p:nvPr/>
        </p:nvGrpSpPr>
        <p:grpSpPr>
          <a:xfrm>
            <a:off x="4419600" y="2819400"/>
            <a:ext cx="381000" cy="381000"/>
            <a:chOff x="2057400" y="1828800"/>
            <a:chExt cx="381000" cy="381000"/>
          </a:xfrm>
        </p:grpSpPr>
        <p:cxnSp>
          <p:nvCxnSpPr>
            <p:cNvPr id="146" name="Gerade Verbindung 145"/>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Gruppieren 153"/>
          <p:cNvGrpSpPr/>
          <p:nvPr/>
        </p:nvGrpSpPr>
        <p:grpSpPr>
          <a:xfrm>
            <a:off x="2057400" y="3810000"/>
            <a:ext cx="381000" cy="381000"/>
            <a:chOff x="2057400" y="1828800"/>
            <a:chExt cx="381000" cy="381000"/>
          </a:xfrm>
        </p:grpSpPr>
        <p:cxnSp>
          <p:nvCxnSpPr>
            <p:cNvPr id="155" name="Gerade Verbindung 154"/>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 name="Gruppieren 162"/>
          <p:cNvGrpSpPr/>
          <p:nvPr/>
        </p:nvGrpSpPr>
        <p:grpSpPr>
          <a:xfrm>
            <a:off x="3200400" y="3810000"/>
            <a:ext cx="381000" cy="381000"/>
            <a:chOff x="2057400" y="1828800"/>
            <a:chExt cx="381000" cy="381000"/>
          </a:xfrm>
        </p:grpSpPr>
        <p:cxnSp>
          <p:nvCxnSpPr>
            <p:cNvPr id="164" name="Gerade Verbindung 163"/>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2" name="Gruppieren 171"/>
          <p:cNvGrpSpPr/>
          <p:nvPr/>
        </p:nvGrpSpPr>
        <p:grpSpPr>
          <a:xfrm>
            <a:off x="4419600" y="3810000"/>
            <a:ext cx="381000" cy="381000"/>
            <a:chOff x="2057400" y="1828800"/>
            <a:chExt cx="381000" cy="381000"/>
          </a:xfrm>
        </p:grpSpPr>
        <p:cxnSp>
          <p:nvCxnSpPr>
            <p:cNvPr id="173" name="Gerade Verbindung 172"/>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 name="Gerade Verbindung 3"/>
          <p:cNvCxnSpPr/>
          <p:nvPr/>
        </p:nvCxnSpPr>
        <p:spPr bwMode="auto">
          <a:xfrm>
            <a:off x="2057400" y="19050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32004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4196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H="1">
            <a:off x="2209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Gerade Verbindung 183"/>
          <p:cNvCxnSpPr/>
          <p:nvPr/>
        </p:nvCxnSpPr>
        <p:spPr bwMode="auto">
          <a:xfrm flipH="1">
            <a:off x="33528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Gerade Verbindung 184"/>
          <p:cNvCxnSpPr/>
          <p:nvPr/>
        </p:nvCxnSpPr>
        <p:spPr bwMode="auto">
          <a:xfrm flipH="1">
            <a:off x="4572000" y="5181600"/>
            <a:ext cx="4572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31753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US" dirty="0" err="1"/>
              <a:t>Speicherzugriff</a:t>
            </a:r>
            <a:endParaRPr lang="en-US" dirty="0"/>
          </a:p>
        </p:txBody>
      </p:sp>
      <p:sp>
        <p:nvSpPr>
          <p:cNvPr id="3" name="Inhaltsplatzhalter 2"/>
          <p:cNvSpPr>
            <a:spLocks noGrp="1"/>
          </p:cNvSpPr>
          <p:nvPr>
            <p:ph idx="1"/>
          </p:nvPr>
        </p:nvSpPr>
        <p:spPr>
          <a:xfrm>
            <a:off x="457200" y="692150"/>
            <a:ext cx="8229600" cy="603250"/>
          </a:xfrm>
        </p:spPr>
        <p:txBody>
          <a:bodyPr/>
          <a:lstStyle/>
          <a:p>
            <a:r>
              <a:rPr lang="en-US" dirty="0" err="1"/>
              <a:t>Speicherzugriff</a:t>
            </a:r>
            <a:endParaRPr lang="en-US" dirty="0"/>
          </a:p>
          <a:p>
            <a:r>
              <a:rPr lang="en-US" dirty="0"/>
              <a:t>Transistor (ODER-</a:t>
            </a:r>
            <a:r>
              <a:rPr lang="en-US" dirty="0" err="1"/>
              <a:t>Schaltung</a:t>
            </a:r>
            <a:r>
              <a:rPr lang="en-US" dirty="0"/>
              <a:t>)</a:t>
            </a:r>
          </a:p>
        </p:txBody>
      </p:sp>
      <p:cxnSp>
        <p:nvCxnSpPr>
          <p:cNvPr id="12" name="Gerade Verbindung 11"/>
          <p:cNvCxnSpPr/>
          <p:nvPr/>
        </p:nvCxnSpPr>
        <p:spPr bwMode="auto">
          <a:xfrm>
            <a:off x="1371600" y="1981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1600200" y="19812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p:nvPr/>
        </p:nvCxnSpPr>
        <p:spPr bwMode="auto">
          <a:xfrm>
            <a:off x="2438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1447800" y="2971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676400" y="29718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Gerade Verbindung 82"/>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a:off x="1447800" y="3962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a:off x="1676400" y="3962400"/>
            <a:ext cx="3733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hteck 14346"/>
          <p:cNvSpPr/>
          <p:nvPr/>
        </p:nvSpPr>
        <p:spPr bwMode="auto">
          <a:xfrm>
            <a:off x="2286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4" name="Gerade Verbindung 113"/>
          <p:cNvCxnSpPr/>
          <p:nvPr/>
        </p:nvCxnSpPr>
        <p:spPr bwMode="auto">
          <a:xfrm>
            <a:off x="2438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Gerade Verbindung 14348"/>
          <p:cNvCxnSpPr/>
          <p:nvPr/>
        </p:nvCxnSpPr>
        <p:spPr bwMode="auto">
          <a:xfrm flipH="1">
            <a:off x="2209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a:off x="35814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p:cNvSpPr/>
          <p:nvPr/>
        </p:nvSpPr>
        <p:spPr bwMode="auto">
          <a:xfrm>
            <a:off x="34290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19" name="Gerade Verbindung 118"/>
          <p:cNvCxnSpPr/>
          <p:nvPr/>
        </p:nvCxnSpPr>
        <p:spPr bwMode="auto">
          <a:xfrm>
            <a:off x="35814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H="1">
            <a:off x="33528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a:off x="4800600" y="1524000"/>
            <a:ext cx="0" cy="3124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Rechteck 121"/>
          <p:cNvSpPr/>
          <p:nvPr/>
        </p:nvSpPr>
        <p:spPr bwMode="auto">
          <a:xfrm>
            <a:off x="4648200" y="4648200"/>
            <a:ext cx="304800" cy="3048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23" name="Gerade Verbindung 122"/>
          <p:cNvCxnSpPr/>
          <p:nvPr/>
        </p:nvCxnSpPr>
        <p:spPr bwMode="auto">
          <a:xfrm>
            <a:off x="4800600" y="4953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 Verbindung 123"/>
          <p:cNvCxnSpPr/>
          <p:nvPr/>
        </p:nvCxnSpPr>
        <p:spPr bwMode="auto">
          <a:xfrm flipH="1">
            <a:off x="4572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uppieren 9"/>
          <p:cNvGrpSpPr/>
          <p:nvPr/>
        </p:nvGrpSpPr>
        <p:grpSpPr>
          <a:xfrm>
            <a:off x="2057400" y="1828800"/>
            <a:ext cx="381000" cy="381000"/>
            <a:chOff x="2057400" y="1828800"/>
            <a:chExt cx="381000" cy="381000"/>
          </a:xfrm>
        </p:grpSpPr>
        <p:cxnSp>
          <p:nvCxnSpPr>
            <p:cNvPr id="9" name="Gerade Verbindung 8"/>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0" name="Gruppieren 99"/>
          <p:cNvGrpSpPr/>
          <p:nvPr/>
        </p:nvGrpSpPr>
        <p:grpSpPr>
          <a:xfrm>
            <a:off x="3200400" y="1828800"/>
            <a:ext cx="381000" cy="381000"/>
            <a:chOff x="2057400" y="1828800"/>
            <a:chExt cx="381000" cy="381000"/>
          </a:xfrm>
        </p:grpSpPr>
        <p:cxnSp>
          <p:nvCxnSpPr>
            <p:cNvPr id="101" name="Gerade Verbindung 100"/>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Gerade Verbindung 106"/>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9" name="Gruppieren 108"/>
          <p:cNvGrpSpPr/>
          <p:nvPr/>
        </p:nvGrpSpPr>
        <p:grpSpPr>
          <a:xfrm>
            <a:off x="4419600" y="1828800"/>
            <a:ext cx="381000" cy="381000"/>
            <a:chOff x="2057400" y="1828800"/>
            <a:chExt cx="381000" cy="381000"/>
          </a:xfrm>
        </p:grpSpPr>
        <p:cxnSp>
          <p:nvCxnSpPr>
            <p:cNvPr id="110" name="Gerade Verbindung 109"/>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Gerade Verbindung 110"/>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Gerade Verbindung 111"/>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Gerade Verbindung 112"/>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7" name="Gruppieren 126"/>
          <p:cNvGrpSpPr/>
          <p:nvPr/>
        </p:nvGrpSpPr>
        <p:grpSpPr>
          <a:xfrm>
            <a:off x="2057400" y="2819400"/>
            <a:ext cx="381000" cy="381000"/>
            <a:chOff x="2057400" y="1828800"/>
            <a:chExt cx="381000" cy="381000"/>
          </a:xfrm>
        </p:grpSpPr>
        <p:cxnSp>
          <p:nvCxnSpPr>
            <p:cNvPr id="128" name="Gerade Verbindung 127"/>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131"/>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Gerade Verbindung 132"/>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Gruppieren 135"/>
          <p:cNvGrpSpPr/>
          <p:nvPr/>
        </p:nvGrpSpPr>
        <p:grpSpPr>
          <a:xfrm>
            <a:off x="3200400" y="2819400"/>
            <a:ext cx="381000" cy="381000"/>
            <a:chOff x="2057400" y="1828800"/>
            <a:chExt cx="381000" cy="381000"/>
          </a:xfrm>
        </p:grpSpPr>
        <p:cxnSp>
          <p:nvCxnSpPr>
            <p:cNvPr id="137" name="Gerade Verbindung 136"/>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Gerade Verbindung 137"/>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Gerade Verbindung 138"/>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Gerade Verbindung 139"/>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Gerade Verbindung 140"/>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Gerade Verbindung 141"/>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Gerade Verbindung 143"/>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5" name="Gruppieren 144"/>
          <p:cNvGrpSpPr/>
          <p:nvPr/>
        </p:nvGrpSpPr>
        <p:grpSpPr>
          <a:xfrm>
            <a:off x="4419600" y="2819400"/>
            <a:ext cx="381000" cy="381000"/>
            <a:chOff x="2057400" y="1828800"/>
            <a:chExt cx="381000" cy="381000"/>
          </a:xfrm>
        </p:grpSpPr>
        <p:cxnSp>
          <p:nvCxnSpPr>
            <p:cNvPr id="146" name="Gerade Verbindung 145"/>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Gerade Verbindung 146"/>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Gerade Verbindung 147"/>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Gerade Verbindung 148"/>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Gerade Verbindung 149"/>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Gerade Verbindung 150"/>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 Verbindung 151"/>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Gerade Verbindung 152"/>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Gruppieren 153"/>
          <p:cNvGrpSpPr/>
          <p:nvPr/>
        </p:nvGrpSpPr>
        <p:grpSpPr>
          <a:xfrm>
            <a:off x="2057400" y="3810000"/>
            <a:ext cx="381000" cy="381000"/>
            <a:chOff x="2057400" y="1828800"/>
            <a:chExt cx="381000" cy="381000"/>
          </a:xfrm>
        </p:grpSpPr>
        <p:cxnSp>
          <p:nvCxnSpPr>
            <p:cNvPr id="155" name="Gerade Verbindung 154"/>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Gerade Verbindung 155"/>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Gerade Verbindung 157"/>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Gerade Verbindung 158"/>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 Verbindung 159"/>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 Verbindung 160"/>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Gerade Verbindung 161"/>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 name="Gruppieren 162"/>
          <p:cNvGrpSpPr/>
          <p:nvPr/>
        </p:nvGrpSpPr>
        <p:grpSpPr>
          <a:xfrm>
            <a:off x="3200400" y="3810000"/>
            <a:ext cx="381000" cy="381000"/>
            <a:chOff x="2057400" y="1828800"/>
            <a:chExt cx="381000" cy="381000"/>
          </a:xfrm>
        </p:grpSpPr>
        <p:cxnSp>
          <p:nvCxnSpPr>
            <p:cNvPr id="164" name="Gerade Verbindung 163"/>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Gerade Verbindung 164"/>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Gerade Verbindung 165"/>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Gerade Verbindung 168"/>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Gerade Verbindung 169"/>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2" name="Gruppieren 171"/>
          <p:cNvGrpSpPr/>
          <p:nvPr/>
        </p:nvGrpSpPr>
        <p:grpSpPr>
          <a:xfrm>
            <a:off x="4419600" y="3810000"/>
            <a:ext cx="381000" cy="381000"/>
            <a:chOff x="2057400" y="1828800"/>
            <a:chExt cx="381000" cy="381000"/>
          </a:xfrm>
        </p:grpSpPr>
        <p:cxnSp>
          <p:nvCxnSpPr>
            <p:cNvPr id="173" name="Gerade Verbindung 172"/>
            <p:cNvCxnSpPr/>
            <p:nvPr/>
          </p:nvCxnSpPr>
          <p:spPr bwMode="auto">
            <a:xfrm>
              <a:off x="20574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2209800" y="20574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a:off x="2209800" y="18288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Gerade Verbindung 175"/>
            <p:cNvCxnSpPr/>
            <p:nvPr/>
          </p:nvCxnSpPr>
          <p:spPr bwMode="auto">
            <a:xfrm>
              <a:off x="2209800" y="1828800"/>
              <a:ext cx="0" cy="76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flipH="1">
              <a:off x="2133600" y="20574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flipH="1">
              <a:off x="2133600" y="1905000"/>
              <a:ext cx="76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a:off x="2133600" y="19050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a:off x="2133600" y="2209800"/>
              <a:ext cx="152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 name="Gerade Verbindung 3"/>
          <p:cNvCxnSpPr/>
          <p:nvPr/>
        </p:nvCxnSpPr>
        <p:spPr bwMode="auto">
          <a:xfrm>
            <a:off x="2057400" y="19050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Gerade Verbindung 180"/>
          <p:cNvCxnSpPr/>
          <p:nvPr/>
        </p:nvCxnSpPr>
        <p:spPr bwMode="auto">
          <a:xfrm>
            <a:off x="32004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Gerade Verbindung 181"/>
          <p:cNvCxnSpPr/>
          <p:nvPr/>
        </p:nvCxnSpPr>
        <p:spPr bwMode="auto">
          <a:xfrm>
            <a:off x="4419600" y="2895600"/>
            <a:ext cx="0" cy="1524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43554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807095"/>
            <a:ext cx="7632848" cy="276999"/>
          </a:xfrm>
          <a:prstGeom prst="rect">
            <a:avLst/>
          </a:prstGeom>
          <a:noFill/>
        </p:spPr>
        <p:txBody>
          <a:bodyPr wrap="square" rtlCol="0">
            <a:spAutoFit/>
          </a:bodyPr>
          <a:lstStyle/>
          <a:p>
            <a:pPr algn="l"/>
            <a:r>
              <a:rPr lang="de-DE" dirty="0" smtClean="0">
                <a:latin typeface="Arial" pitchFamily="34" charset="0"/>
                <a:cs typeface="Arial" pitchFamily="34" charset="0"/>
              </a:rPr>
              <a:t>…</a:t>
            </a:r>
          </a:p>
        </p:txBody>
      </p:sp>
      <p:sp>
        <p:nvSpPr>
          <p:cNvPr id="3" name="Titel 2"/>
          <p:cNvSpPr>
            <a:spLocks noGrp="1"/>
          </p:cNvSpPr>
          <p:nvPr>
            <p:ph type="title"/>
          </p:nvPr>
        </p:nvSpPr>
        <p:spPr/>
        <p:txBody>
          <a:bodyPr/>
          <a:lstStyle/>
          <a:p>
            <a:endParaRPr lang="de-DE"/>
          </a:p>
        </p:txBody>
      </p:sp>
      <p:pic>
        <p:nvPicPr>
          <p:cNvPr id="32" name="Picture 3" descr="Rom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25613"/>
            <a:ext cx="87630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hteck 32"/>
          <p:cNvSpPr/>
          <p:nvPr/>
        </p:nvSpPr>
        <p:spPr bwMode="auto">
          <a:xfrm>
            <a:off x="228600" y="1219200"/>
            <a:ext cx="762000" cy="381000"/>
          </a:xfrm>
          <a:prstGeom prst="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ROM</a:t>
            </a:r>
          </a:p>
        </p:txBody>
      </p:sp>
      <p:pic>
        <p:nvPicPr>
          <p:cNvPr id="34" name="Picture 2" descr="Prinzip des ROM-Speichers(8x8 B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953000"/>
            <a:ext cx="2057400" cy="165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339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endParaRPr lang="de-DE" altLang="de-DE" dirty="0" smtClean="0"/>
          </a:p>
        </p:txBody>
      </p:sp>
      <p:sp>
        <p:nvSpPr>
          <p:cNvPr id="3" name="Inhaltsplatzhalter 2"/>
          <p:cNvSpPr>
            <a:spLocks noGrp="1"/>
          </p:cNvSpPr>
          <p:nvPr>
            <p:ph idx="1"/>
          </p:nvPr>
        </p:nvSpPr>
        <p:spPr>
          <a:xfrm>
            <a:off x="457200" y="692150"/>
            <a:ext cx="8229600" cy="679450"/>
          </a:xfrm>
        </p:spPr>
        <p:txBody>
          <a:bodyPr/>
          <a:lstStyle/>
          <a:p>
            <a:r>
              <a:rPr lang="de-DE" dirty="0" smtClean="0"/>
              <a:t>Statische Speicherzellen</a:t>
            </a:r>
          </a:p>
          <a:p>
            <a:r>
              <a:rPr lang="de-DE" dirty="0"/>
              <a:t>Wenn </a:t>
            </a:r>
            <a:r>
              <a:rPr lang="de-DE" dirty="0" smtClean="0"/>
              <a:t>wir den Ausgang </a:t>
            </a:r>
            <a:r>
              <a:rPr lang="de-DE" dirty="0"/>
              <a:t>des zweiten Inverters mit dem Eingang des ersten </a:t>
            </a:r>
            <a:r>
              <a:rPr lang="de-DE" dirty="0" smtClean="0"/>
              <a:t>verbinden</a:t>
            </a:r>
            <a:r>
              <a:rPr lang="de-DE" dirty="0"/>
              <a:t>, haben wir </a:t>
            </a:r>
            <a:r>
              <a:rPr lang="de-DE" dirty="0" smtClean="0"/>
              <a:t>Vin </a:t>
            </a:r>
            <a:r>
              <a:rPr lang="de-DE" dirty="0"/>
              <a:t>= </a:t>
            </a:r>
            <a:r>
              <a:rPr lang="de-DE" dirty="0" err="1"/>
              <a:t>Vout</a:t>
            </a:r>
            <a:r>
              <a:rPr lang="de-DE" dirty="0" smtClean="0"/>
              <a:t>.</a:t>
            </a:r>
          </a:p>
          <a:p>
            <a:r>
              <a:rPr lang="de-DE" dirty="0"/>
              <a:t>Der Zustand der Schaltung </a:t>
            </a:r>
            <a:r>
              <a:rPr lang="de-DE" dirty="0" smtClean="0"/>
              <a:t>liegt im </a:t>
            </a:r>
            <a:r>
              <a:rPr lang="de-DE" dirty="0"/>
              <a:t>Schnittpunkt der Kennlinie </a:t>
            </a:r>
            <a:r>
              <a:rPr lang="de-DE" dirty="0" err="1"/>
              <a:t>Vout</a:t>
            </a:r>
            <a:r>
              <a:rPr lang="de-DE" dirty="0"/>
              <a:t> = f(Vin) und der </a:t>
            </a:r>
            <a:r>
              <a:rPr lang="de-DE" dirty="0" smtClean="0"/>
              <a:t>Gerade </a:t>
            </a:r>
            <a:r>
              <a:rPr lang="de-DE" dirty="0" err="1"/>
              <a:t>Vout</a:t>
            </a:r>
            <a:r>
              <a:rPr lang="de-DE" dirty="0"/>
              <a:t> = Vin.</a:t>
            </a:r>
          </a:p>
          <a:p>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a:t>
            </a:fld>
            <a:endParaRPr lang="de-DE" altLang="de-DE"/>
          </a:p>
        </p:txBody>
      </p:sp>
      <p:cxnSp>
        <p:nvCxnSpPr>
          <p:cNvPr id="46" name="Gerade Verbindung 45"/>
          <p:cNvCxnSpPr/>
          <p:nvPr/>
        </p:nvCxnSpPr>
        <p:spPr bwMode="auto">
          <a:xfrm>
            <a:off x="2209800" y="3352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Ellipse 46"/>
          <p:cNvSpPr/>
          <p:nvPr/>
        </p:nvSpPr>
        <p:spPr bwMode="auto">
          <a:xfrm>
            <a:off x="2209800" y="3200400"/>
            <a:ext cx="304800" cy="3048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48" name="Gleichschenkliges Dreieck 47"/>
          <p:cNvSpPr/>
          <p:nvPr/>
        </p:nvSpPr>
        <p:spPr bwMode="auto">
          <a:xfrm rot="5400000">
            <a:off x="1222248" y="2892552"/>
            <a:ext cx="1060704" cy="9144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0" name="Gerade Verbindung 49"/>
          <p:cNvCxnSpPr/>
          <p:nvPr/>
        </p:nvCxnSpPr>
        <p:spPr bwMode="auto">
          <a:xfrm>
            <a:off x="609600" y="33528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a:off x="4114800" y="3352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Ellipse 51"/>
          <p:cNvSpPr/>
          <p:nvPr/>
        </p:nvSpPr>
        <p:spPr bwMode="auto">
          <a:xfrm>
            <a:off x="4114800" y="3200400"/>
            <a:ext cx="304800" cy="304800"/>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53" name="Gleichschenkliges Dreieck 52"/>
          <p:cNvSpPr/>
          <p:nvPr/>
        </p:nvSpPr>
        <p:spPr bwMode="auto">
          <a:xfrm rot="5400000">
            <a:off x="3127248" y="2892552"/>
            <a:ext cx="1060704" cy="914400"/>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54" name="Gerade Verbindung 53"/>
          <p:cNvCxnSpPr/>
          <p:nvPr/>
        </p:nvCxnSpPr>
        <p:spPr bwMode="auto">
          <a:xfrm>
            <a:off x="2514600" y="3352800"/>
            <a:ext cx="685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mit Pfeil 6"/>
          <p:cNvCxnSpPr/>
          <p:nvPr/>
        </p:nvCxnSpPr>
        <p:spPr bwMode="auto">
          <a:xfrm>
            <a:off x="5562600" y="5105400"/>
            <a:ext cx="3048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flipV="1">
            <a:off x="5562600" y="2667000"/>
            <a:ext cx="0" cy="2438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5334000" y="5105400"/>
            <a:ext cx="9906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61"/>
          <p:cNvCxnSpPr/>
          <p:nvPr/>
        </p:nvCxnSpPr>
        <p:spPr bwMode="auto">
          <a:xfrm>
            <a:off x="6477000" y="3352800"/>
            <a:ext cx="1295400" cy="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14"/>
          <p:cNvCxnSpPr/>
          <p:nvPr/>
        </p:nvCxnSpPr>
        <p:spPr bwMode="auto">
          <a:xfrm flipV="1">
            <a:off x="5562600" y="2895600"/>
            <a:ext cx="2209800" cy="2209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5562600" y="33528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6"/>
          <p:cNvCxnSpPr/>
          <p:nvPr/>
        </p:nvCxnSpPr>
        <p:spPr bwMode="auto">
          <a:xfrm rot="5400000">
            <a:off x="6438900" y="4229100"/>
            <a:ext cx="1752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Bogen 17"/>
          <p:cNvSpPr/>
          <p:nvPr/>
        </p:nvSpPr>
        <p:spPr bwMode="auto">
          <a:xfrm flipH="1">
            <a:off x="6400800" y="3352800"/>
            <a:ext cx="152400" cy="1752600"/>
          </a:xfrm>
          <a:prstGeom prst="arc">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2" name="Bogen 71"/>
          <p:cNvSpPr/>
          <p:nvPr/>
        </p:nvSpPr>
        <p:spPr bwMode="auto">
          <a:xfrm flipV="1">
            <a:off x="6248400" y="3352800"/>
            <a:ext cx="152400" cy="1752600"/>
          </a:xfrm>
          <a:prstGeom prst="arc">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 name="Textfeld 18"/>
          <p:cNvSpPr txBox="1"/>
          <p:nvPr/>
        </p:nvSpPr>
        <p:spPr>
          <a:xfrm>
            <a:off x="576604" y="3048000"/>
            <a:ext cx="403124" cy="276999"/>
          </a:xfrm>
          <a:prstGeom prst="rect">
            <a:avLst/>
          </a:prstGeom>
          <a:noFill/>
        </p:spPr>
        <p:txBody>
          <a:bodyPr wrap="none" rtlCol="0">
            <a:spAutoFit/>
          </a:bodyPr>
          <a:lstStyle/>
          <a:p>
            <a:r>
              <a:rPr lang="de-DE" dirty="0" smtClean="0"/>
              <a:t>Vin</a:t>
            </a:r>
            <a:endParaRPr lang="de-DE" dirty="0"/>
          </a:p>
        </p:txBody>
      </p:sp>
      <p:sp>
        <p:nvSpPr>
          <p:cNvPr id="74" name="Textfeld 73"/>
          <p:cNvSpPr txBox="1"/>
          <p:nvPr/>
        </p:nvSpPr>
        <p:spPr>
          <a:xfrm>
            <a:off x="4451366" y="3048000"/>
            <a:ext cx="491994" cy="276999"/>
          </a:xfrm>
          <a:prstGeom prst="rect">
            <a:avLst/>
          </a:prstGeom>
          <a:noFill/>
        </p:spPr>
        <p:txBody>
          <a:bodyPr wrap="none" rtlCol="0">
            <a:spAutoFit/>
          </a:bodyPr>
          <a:lstStyle/>
          <a:p>
            <a:r>
              <a:rPr lang="de-DE" dirty="0" err="1" smtClean="0"/>
              <a:t>Vout</a:t>
            </a:r>
            <a:endParaRPr lang="de-DE" dirty="0"/>
          </a:p>
        </p:txBody>
      </p:sp>
      <p:sp>
        <p:nvSpPr>
          <p:cNvPr id="75" name="Textfeld 74"/>
          <p:cNvSpPr txBox="1"/>
          <p:nvPr/>
        </p:nvSpPr>
        <p:spPr>
          <a:xfrm>
            <a:off x="8077200" y="5105400"/>
            <a:ext cx="403124" cy="276999"/>
          </a:xfrm>
          <a:prstGeom prst="rect">
            <a:avLst/>
          </a:prstGeom>
          <a:noFill/>
        </p:spPr>
        <p:txBody>
          <a:bodyPr wrap="none" rtlCol="0">
            <a:spAutoFit/>
          </a:bodyPr>
          <a:lstStyle/>
          <a:p>
            <a:r>
              <a:rPr lang="de-DE" dirty="0" smtClean="0"/>
              <a:t>Vin</a:t>
            </a:r>
            <a:endParaRPr lang="de-DE" dirty="0"/>
          </a:p>
        </p:txBody>
      </p:sp>
      <p:sp>
        <p:nvSpPr>
          <p:cNvPr id="76" name="Textfeld 75"/>
          <p:cNvSpPr txBox="1"/>
          <p:nvPr/>
        </p:nvSpPr>
        <p:spPr>
          <a:xfrm>
            <a:off x="5105400" y="2743200"/>
            <a:ext cx="491994" cy="276999"/>
          </a:xfrm>
          <a:prstGeom prst="rect">
            <a:avLst/>
          </a:prstGeom>
          <a:noFill/>
        </p:spPr>
        <p:txBody>
          <a:bodyPr wrap="none" rtlCol="0">
            <a:spAutoFit/>
          </a:bodyPr>
          <a:lstStyle/>
          <a:p>
            <a:r>
              <a:rPr lang="de-DE" dirty="0" err="1" smtClean="0"/>
              <a:t>Vout</a:t>
            </a:r>
            <a:endParaRPr lang="de-DE" dirty="0"/>
          </a:p>
        </p:txBody>
      </p:sp>
      <p:sp>
        <p:nvSpPr>
          <p:cNvPr id="4" name="Freihandform 3"/>
          <p:cNvSpPr/>
          <p:nvPr/>
        </p:nvSpPr>
        <p:spPr bwMode="auto">
          <a:xfrm>
            <a:off x="533401" y="3352800"/>
            <a:ext cx="4463148" cy="1162289"/>
          </a:xfrm>
          <a:custGeom>
            <a:avLst/>
            <a:gdLst>
              <a:gd name="connsiteX0" fmla="*/ 4010301 w 4335261"/>
              <a:gd name="connsiteY0" fmla="*/ 0 h 1138146"/>
              <a:gd name="connsiteX1" fmla="*/ 4001248 w 4335261"/>
              <a:gd name="connsiteY1" fmla="*/ 832918 h 1138146"/>
              <a:gd name="connsiteX2" fmla="*/ 560931 w 4335261"/>
              <a:gd name="connsiteY2" fmla="*/ 1095469 h 1138146"/>
              <a:gd name="connsiteX3" fmla="*/ 44883 w 4335261"/>
              <a:gd name="connsiteY3" fmla="*/ 18107 h 1138146"/>
            </a:gdLst>
            <a:ahLst/>
            <a:cxnLst>
              <a:cxn ang="0">
                <a:pos x="connsiteX0" y="connsiteY0"/>
              </a:cxn>
              <a:cxn ang="0">
                <a:pos x="connsiteX1" y="connsiteY1"/>
              </a:cxn>
              <a:cxn ang="0">
                <a:pos x="connsiteX2" y="connsiteY2"/>
              </a:cxn>
              <a:cxn ang="0">
                <a:pos x="connsiteX3" y="connsiteY3"/>
              </a:cxn>
            </a:cxnLst>
            <a:rect l="l" t="t" r="r" b="b"/>
            <a:pathLst>
              <a:path w="4335261" h="1138146">
                <a:moveTo>
                  <a:pt x="4010301" y="0"/>
                </a:moveTo>
                <a:cubicBezTo>
                  <a:pt x="4293222" y="325170"/>
                  <a:pt x="4576143" y="650340"/>
                  <a:pt x="4001248" y="832918"/>
                </a:cubicBezTo>
                <a:cubicBezTo>
                  <a:pt x="3426353" y="1015496"/>
                  <a:pt x="1220325" y="1231271"/>
                  <a:pt x="560931" y="1095469"/>
                </a:cubicBezTo>
                <a:cubicBezTo>
                  <a:pt x="-98463" y="959667"/>
                  <a:pt x="-26790" y="488887"/>
                  <a:pt x="44883" y="18107"/>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7" name="Textfeld 26"/>
          <p:cNvSpPr txBox="1"/>
          <p:nvPr/>
        </p:nvSpPr>
        <p:spPr>
          <a:xfrm>
            <a:off x="5560888" y="4495800"/>
            <a:ext cx="800219" cy="276999"/>
          </a:xfrm>
          <a:prstGeom prst="rect">
            <a:avLst/>
          </a:prstGeom>
          <a:noFill/>
        </p:spPr>
        <p:txBody>
          <a:bodyPr wrap="none" rtlCol="0">
            <a:spAutoFit/>
          </a:bodyPr>
          <a:lstStyle/>
          <a:p>
            <a:r>
              <a:rPr lang="de-DE" dirty="0" smtClean="0"/>
              <a:t>Vin=</a:t>
            </a:r>
            <a:r>
              <a:rPr lang="de-DE" dirty="0" err="1" smtClean="0"/>
              <a:t>Vout</a:t>
            </a:r>
            <a:endParaRPr lang="de-DE" dirty="0"/>
          </a:p>
        </p:txBody>
      </p:sp>
      <p:sp>
        <p:nvSpPr>
          <p:cNvPr id="13" name="Ellipse 12"/>
          <p:cNvSpPr/>
          <p:nvPr/>
        </p:nvSpPr>
        <p:spPr bwMode="auto">
          <a:xfrm>
            <a:off x="7239000" y="32766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4" name="Ellipse 33"/>
          <p:cNvSpPr/>
          <p:nvPr/>
        </p:nvSpPr>
        <p:spPr bwMode="auto">
          <a:xfrm>
            <a:off x="6324600" y="41910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Ellipse 34"/>
          <p:cNvSpPr/>
          <p:nvPr/>
        </p:nvSpPr>
        <p:spPr bwMode="auto">
          <a:xfrm>
            <a:off x="5486400" y="50292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6" name="Gerade Verbindung mit Pfeil 15"/>
          <p:cNvCxnSpPr/>
          <p:nvPr/>
        </p:nvCxnSpPr>
        <p:spPr bwMode="auto">
          <a:xfrm flipV="1">
            <a:off x="5562600" y="53340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16"/>
          <p:cNvSpPr txBox="1"/>
          <p:nvPr/>
        </p:nvSpPr>
        <p:spPr>
          <a:xfrm>
            <a:off x="4648200" y="5486400"/>
            <a:ext cx="928459" cy="276999"/>
          </a:xfrm>
          <a:prstGeom prst="rect">
            <a:avLst/>
          </a:prstGeom>
          <a:noFill/>
        </p:spPr>
        <p:txBody>
          <a:bodyPr wrap="none" rtlCol="0">
            <a:spAutoFit/>
          </a:bodyPr>
          <a:lstStyle/>
          <a:p>
            <a:r>
              <a:rPr lang="de-DE" dirty="0" err="1" smtClean="0"/>
              <a:t>Vout</a:t>
            </a:r>
            <a:r>
              <a:rPr lang="de-DE" dirty="0" smtClean="0"/>
              <a:t>/Vin=0</a:t>
            </a:r>
            <a:endParaRPr lang="de-DE" dirty="0"/>
          </a:p>
        </p:txBody>
      </p:sp>
      <p:sp>
        <p:nvSpPr>
          <p:cNvPr id="39" name="Textfeld 38"/>
          <p:cNvSpPr txBox="1"/>
          <p:nvPr/>
        </p:nvSpPr>
        <p:spPr>
          <a:xfrm>
            <a:off x="7484341" y="3048000"/>
            <a:ext cx="1354859" cy="276999"/>
          </a:xfrm>
          <a:prstGeom prst="rect">
            <a:avLst/>
          </a:prstGeom>
          <a:noFill/>
        </p:spPr>
        <p:txBody>
          <a:bodyPr wrap="none" rtlCol="0">
            <a:spAutoFit/>
          </a:bodyPr>
          <a:lstStyle/>
          <a:p>
            <a:r>
              <a:rPr lang="de-DE" dirty="0" err="1" smtClean="0"/>
              <a:t>Vout</a:t>
            </a:r>
            <a:r>
              <a:rPr lang="de-DE" dirty="0" smtClean="0"/>
              <a:t>/Vin=1(VDD)</a:t>
            </a:r>
            <a:endParaRPr lang="de-DE" dirty="0"/>
          </a:p>
        </p:txBody>
      </p:sp>
      <p:sp>
        <p:nvSpPr>
          <p:cNvPr id="40" name="Textfeld 39"/>
          <p:cNvSpPr txBox="1"/>
          <p:nvPr/>
        </p:nvSpPr>
        <p:spPr>
          <a:xfrm>
            <a:off x="6553200" y="4267200"/>
            <a:ext cx="1346844" cy="276999"/>
          </a:xfrm>
          <a:prstGeom prst="rect">
            <a:avLst/>
          </a:prstGeom>
          <a:noFill/>
        </p:spPr>
        <p:txBody>
          <a:bodyPr wrap="none" rtlCol="0">
            <a:spAutoFit/>
          </a:bodyPr>
          <a:lstStyle/>
          <a:p>
            <a:r>
              <a:rPr lang="de-DE" dirty="0" err="1" smtClean="0"/>
              <a:t>Vout</a:t>
            </a:r>
            <a:r>
              <a:rPr lang="de-DE" dirty="0" smtClean="0"/>
              <a:t>/</a:t>
            </a:r>
            <a:r>
              <a:rPr lang="de-DE" dirty="0" err="1" smtClean="0"/>
              <a:t>Vin~VDD</a:t>
            </a:r>
            <a:r>
              <a:rPr lang="de-DE" dirty="0" smtClean="0"/>
              <a:t>/2</a:t>
            </a:r>
            <a:endParaRPr lang="de-DE" dirty="0"/>
          </a:p>
        </p:txBody>
      </p:sp>
      <p:cxnSp>
        <p:nvCxnSpPr>
          <p:cNvPr id="41" name="Gerade Verbindung mit Pfeil 40"/>
          <p:cNvCxnSpPr/>
          <p:nvPr/>
        </p:nvCxnSpPr>
        <p:spPr bwMode="auto">
          <a:xfrm rot="16200000" flipV="1">
            <a:off x="6781800" y="4038600"/>
            <a:ext cx="0" cy="457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6760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EPROM, EEPROM und FLASH</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90</a:t>
            </a:fld>
            <a:endParaRPr lang="de-DE" altLang="de-DE"/>
          </a:p>
        </p:txBody>
      </p:sp>
    </p:spTree>
    <p:extLst>
      <p:ext uri="{BB962C8B-B14F-4D97-AF65-F5344CB8AC3E}">
        <p14:creationId xmlns:p14="http://schemas.microsoft.com/office/powerpoint/2010/main" val="1488076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bwMode="auto">
          <a:xfrm>
            <a:off x="838200" y="3733800"/>
            <a:ext cx="3810000" cy="60960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r>
              <a:rPr lang="de-DE" b="1" dirty="0" smtClean="0"/>
              <a: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Durch die gespeicherte Ladung wird die Schwellspannung des Transistors zu höheren Werten verschoben. Das Auslesen erfolgt bei niedrigen Spannungen. Ist U</a:t>
            </a:r>
            <a:r>
              <a:rPr lang="de-DE" baseline="-25000" dirty="0"/>
              <a:t>th</a:t>
            </a:r>
            <a:r>
              <a:rPr lang="de-DE" dirty="0"/>
              <a:t> verschoben, schaltet der Transistor nicht ein.</a:t>
            </a:r>
          </a:p>
          <a:p>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91</a:t>
            </a:fld>
            <a:endParaRPr lang="de-DE" altLang="de-DE"/>
          </a:p>
        </p:txBody>
      </p:sp>
      <p:sp>
        <p:nvSpPr>
          <p:cNvPr id="4" name="Rechteck 3"/>
          <p:cNvSpPr/>
          <p:nvPr/>
        </p:nvSpPr>
        <p:spPr bwMode="auto">
          <a:xfrm>
            <a:off x="1752600" y="32004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5"/>
          <p:cNvCxnSpPr/>
          <p:nvPr/>
        </p:nvCxnSpPr>
        <p:spPr bwMode="auto">
          <a:xfrm>
            <a:off x="1143000" y="3733800"/>
            <a:ext cx="3124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bwMode="auto">
          <a:xfrm>
            <a:off x="3657600" y="3733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1143000" y="3733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1752600" y="3733800"/>
            <a:ext cx="1905000" cy="304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3" name="Gerade Verbindung mit Pfeil 12"/>
          <p:cNvCxnSpPr/>
          <p:nvPr/>
        </p:nvCxnSpPr>
        <p:spPr bwMode="auto">
          <a:xfrm>
            <a:off x="6248400" y="3810000"/>
            <a:ext cx="16764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mit Pfeil 14"/>
          <p:cNvCxnSpPr/>
          <p:nvPr/>
        </p:nvCxnSpPr>
        <p:spPr bwMode="auto">
          <a:xfrm flipV="1">
            <a:off x="6248400" y="2209800"/>
            <a:ext cx="0" cy="1600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hteck 16"/>
          <p:cNvSpPr/>
          <p:nvPr/>
        </p:nvSpPr>
        <p:spPr bwMode="auto">
          <a:xfrm>
            <a:off x="1752600" y="3733800"/>
            <a:ext cx="1905000" cy="762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8" name="Gerade Verbindung mit Pfeil 17"/>
          <p:cNvCxnSpPr>
            <a:stCxn id="4" idx="2"/>
            <a:endCxn id="12" idx="0"/>
          </p:cNvCxnSpPr>
          <p:nvPr/>
        </p:nvCxnSpPr>
        <p:spPr bwMode="auto">
          <a:xfrm>
            <a:off x="2705100" y="3352800"/>
            <a:ext cx="0" cy="381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mit Pfeil 19"/>
          <p:cNvCxnSpPr/>
          <p:nvPr/>
        </p:nvCxnSpPr>
        <p:spPr bwMode="auto">
          <a:xfrm>
            <a:off x="2971800" y="3733800"/>
            <a:ext cx="0" cy="3048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Bogen 20"/>
          <p:cNvSpPr/>
          <p:nvPr/>
        </p:nvSpPr>
        <p:spPr bwMode="auto">
          <a:xfrm flipV="1">
            <a:off x="61722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4" name="Textfeld 23"/>
          <p:cNvSpPr txBox="1"/>
          <p:nvPr/>
        </p:nvSpPr>
        <p:spPr>
          <a:xfrm>
            <a:off x="7434681" y="3810000"/>
            <a:ext cx="362600" cy="215444"/>
          </a:xfrm>
          <a:prstGeom prst="rect">
            <a:avLst/>
          </a:prstGeom>
          <a:noFill/>
        </p:spPr>
        <p:txBody>
          <a:bodyPr wrap="none" rtlCol="0">
            <a:spAutoFit/>
          </a:bodyPr>
          <a:lstStyle/>
          <a:p>
            <a:r>
              <a:rPr lang="de-DE" sz="800" dirty="0" err="1" smtClean="0"/>
              <a:t>Vgs</a:t>
            </a:r>
            <a:endParaRPr lang="de-DE" sz="800" dirty="0"/>
          </a:p>
        </p:txBody>
      </p:sp>
      <p:sp>
        <p:nvSpPr>
          <p:cNvPr id="26" name="Textfeld 25"/>
          <p:cNvSpPr txBox="1"/>
          <p:nvPr/>
        </p:nvSpPr>
        <p:spPr>
          <a:xfrm>
            <a:off x="5854519" y="2362200"/>
            <a:ext cx="322524" cy="215444"/>
          </a:xfrm>
          <a:prstGeom prst="rect">
            <a:avLst/>
          </a:prstGeom>
          <a:noFill/>
        </p:spPr>
        <p:txBody>
          <a:bodyPr wrap="none" rtlCol="0">
            <a:spAutoFit/>
          </a:bodyPr>
          <a:lstStyle/>
          <a:p>
            <a:r>
              <a:rPr lang="de-DE" sz="800" dirty="0" err="1" smtClean="0"/>
              <a:t>Ids</a:t>
            </a:r>
            <a:endParaRPr lang="de-DE" sz="800" dirty="0"/>
          </a:p>
        </p:txBody>
      </p:sp>
      <p:sp>
        <p:nvSpPr>
          <p:cNvPr id="32" name="Rechteck 31"/>
          <p:cNvSpPr/>
          <p:nvPr/>
        </p:nvSpPr>
        <p:spPr bwMode="auto">
          <a:xfrm>
            <a:off x="1752600" y="34290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Textfeld 34"/>
          <p:cNvSpPr txBox="1"/>
          <p:nvPr/>
        </p:nvSpPr>
        <p:spPr>
          <a:xfrm>
            <a:off x="1676400" y="3657600"/>
            <a:ext cx="2082621" cy="215444"/>
          </a:xfrm>
          <a:prstGeom prst="rect">
            <a:avLst/>
          </a:prstGeom>
          <a:noFill/>
        </p:spPr>
        <p:txBody>
          <a:bodyPr wrap="none" rtlCol="0">
            <a:spAutoFit/>
          </a:bodyPr>
          <a:lstStyle/>
          <a:p>
            <a:r>
              <a:rPr lang="de-DE" sz="800" dirty="0" smtClean="0"/>
              <a:t>++++++++++++++++++++++++++++++++</a:t>
            </a:r>
            <a:endParaRPr lang="de-DE" sz="800" dirty="0"/>
          </a:p>
        </p:txBody>
      </p:sp>
      <p:sp>
        <p:nvSpPr>
          <p:cNvPr id="36" name="Textfeld 35"/>
          <p:cNvSpPr txBox="1"/>
          <p:nvPr/>
        </p:nvSpPr>
        <p:spPr>
          <a:xfrm>
            <a:off x="1676400" y="3429000"/>
            <a:ext cx="1981200" cy="215444"/>
          </a:xfrm>
          <a:prstGeom prst="rect">
            <a:avLst/>
          </a:prstGeom>
          <a:noFill/>
        </p:spPr>
        <p:txBody>
          <a:bodyPr wrap="square" rtlCol="0">
            <a:spAutoFit/>
          </a:bodyPr>
          <a:lstStyle/>
          <a:p>
            <a:r>
              <a:rPr lang="de-DE" sz="800" dirty="0" smtClean="0"/>
              <a:t>- - - - - - - - - - - - </a:t>
            </a:r>
            <a:r>
              <a:rPr lang="de-DE" sz="800" dirty="0"/>
              <a:t>- - - - - - - - - - - </a:t>
            </a:r>
            <a:r>
              <a:rPr lang="de-DE" sz="800" dirty="0" smtClean="0"/>
              <a:t>- - - - </a:t>
            </a:r>
            <a:endParaRPr lang="de-DE" sz="800" dirty="0"/>
          </a:p>
        </p:txBody>
      </p:sp>
      <p:cxnSp>
        <p:nvCxnSpPr>
          <p:cNvPr id="14339" name="Gerade Verbindung 14338"/>
          <p:cNvCxnSpPr/>
          <p:nvPr/>
        </p:nvCxnSpPr>
        <p:spPr bwMode="auto">
          <a:xfrm>
            <a:off x="3733800" y="3581400"/>
            <a:ext cx="1600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38"/>
          <p:cNvCxnSpPr/>
          <p:nvPr/>
        </p:nvCxnSpPr>
        <p:spPr bwMode="auto">
          <a:xfrm>
            <a:off x="3733800" y="3733800"/>
            <a:ext cx="1600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1" name="Gerade Verbindung mit Pfeil 14340"/>
          <p:cNvCxnSpPr/>
          <p:nvPr/>
        </p:nvCxnSpPr>
        <p:spPr bwMode="auto">
          <a:xfrm flipV="1">
            <a:off x="5105400" y="3581400"/>
            <a:ext cx="0" cy="152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feld 41"/>
          <p:cNvSpPr txBox="1"/>
          <p:nvPr/>
        </p:nvSpPr>
        <p:spPr>
          <a:xfrm>
            <a:off x="5170495" y="3581400"/>
            <a:ext cx="755335" cy="215444"/>
          </a:xfrm>
          <a:prstGeom prst="rect">
            <a:avLst/>
          </a:prstGeom>
          <a:noFill/>
        </p:spPr>
        <p:txBody>
          <a:bodyPr wrap="none" rtlCol="0">
            <a:spAutoFit/>
          </a:bodyPr>
          <a:lstStyle/>
          <a:p>
            <a:r>
              <a:rPr lang="de-DE" sz="800" dirty="0" smtClean="0"/>
              <a:t>V0 = Q0/C0 </a:t>
            </a:r>
            <a:endParaRPr lang="de-DE" sz="800" dirty="0"/>
          </a:p>
        </p:txBody>
      </p:sp>
      <p:cxnSp>
        <p:nvCxnSpPr>
          <p:cNvPr id="14343" name="Gerade Verbindung 14342"/>
          <p:cNvCxnSpPr/>
          <p:nvPr/>
        </p:nvCxnSpPr>
        <p:spPr bwMode="auto">
          <a:xfrm>
            <a:off x="2362200" y="220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5" name="Gerade Verbindung 14344"/>
          <p:cNvCxnSpPr/>
          <p:nvPr/>
        </p:nvCxnSpPr>
        <p:spPr bwMode="auto">
          <a:xfrm>
            <a:off x="2667000" y="1981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46"/>
          <p:cNvCxnSpPr/>
          <p:nvPr/>
        </p:nvCxnSpPr>
        <p:spPr bwMode="auto">
          <a:xfrm>
            <a:off x="2743200" y="1981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47"/>
          <p:cNvCxnSpPr/>
          <p:nvPr/>
        </p:nvCxnSpPr>
        <p:spPr bwMode="auto">
          <a:xfrm>
            <a:off x="2743200" y="1981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 Verbindung 48"/>
          <p:cNvCxnSpPr/>
          <p:nvPr/>
        </p:nvCxnSpPr>
        <p:spPr bwMode="auto">
          <a:xfrm>
            <a:off x="2743200" y="2438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 Verbindung 49"/>
          <p:cNvCxnSpPr/>
          <p:nvPr/>
        </p:nvCxnSpPr>
        <p:spPr bwMode="auto">
          <a:xfrm>
            <a:off x="2971800" y="1600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Gerade Verbindung 51"/>
          <p:cNvCxnSpPr/>
          <p:nvPr/>
        </p:nvCxnSpPr>
        <p:spPr bwMode="auto">
          <a:xfrm>
            <a:off x="2971800" y="2438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Gerade Verbindung 54"/>
          <p:cNvCxnSpPr/>
          <p:nvPr/>
        </p:nvCxnSpPr>
        <p:spPr bwMode="auto">
          <a:xfrm>
            <a:off x="990600" y="220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55"/>
          <p:cNvCxnSpPr/>
          <p:nvPr/>
        </p:nvCxnSpPr>
        <p:spPr bwMode="auto">
          <a:xfrm>
            <a:off x="1295400" y="1981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Gerade Verbindung 56"/>
          <p:cNvCxnSpPr/>
          <p:nvPr/>
        </p:nvCxnSpPr>
        <p:spPr bwMode="auto">
          <a:xfrm>
            <a:off x="1371600" y="1981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57"/>
          <p:cNvCxnSpPr/>
          <p:nvPr/>
        </p:nvCxnSpPr>
        <p:spPr bwMode="auto">
          <a:xfrm>
            <a:off x="1371600" y="1981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58"/>
          <p:cNvCxnSpPr/>
          <p:nvPr/>
        </p:nvCxnSpPr>
        <p:spPr bwMode="auto">
          <a:xfrm>
            <a:off x="1371600" y="2438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Gerade Verbindung 59"/>
          <p:cNvCxnSpPr/>
          <p:nvPr/>
        </p:nvCxnSpPr>
        <p:spPr bwMode="auto">
          <a:xfrm>
            <a:off x="1600200" y="1600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Gerade Verbindung 60"/>
          <p:cNvCxnSpPr/>
          <p:nvPr/>
        </p:nvCxnSpPr>
        <p:spPr bwMode="auto">
          <a:xfrm>
            <a:off x="1600200" y="2438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61"/>
          <p:cNvCxnSpPr/>
          <p:nvPr/>
        </p:nvCxnSpPr>
        <p:spPr bwMode="auto">
          <a:xfrm>
            <a:off x="2362200" y="1981200"/>
            <a:ext cx="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Gerade Verbindung 62"/>
          <p:cNvCxnSpPr/>
          <p:nvPr/>
        </p:nvCxnSpPr>
        <p:spPr bwMode="auto">
          <a:xfrm>
            <a:off x="2286000" y="20574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rade Verbindung 64"/>
          <p:cNvCxnSpPr/>
          <p:nvPr/>
        </p:nvCxnSpPr>
        <p:spPr bwMode="auto">
          <a:xfrm>
            <a:off x="1981200" y="2209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Bogen 65"/>
          <p:cNvSpPr/>
          <p:nvPr/>
        </p:nvSpPr>
        <p:spPr bwMode="auto">
          <a:xfrm flipV="1">
            <a:off x="6553200" y="1600200"/>
            <a:ext cx="685800" cy="2209800"/>
          </a:xfrm>
          <a:prstGeom prst="arc">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7" name="Gerade Verbindung mit Pfeil 66"/>
          <p:cNvCxnSpPr/>
          <p:nvPr/>
        </p:nvCxnSpPr>
        <p:spPr bwMode="auto">
          <a:xfrm>
            <a:off x="6858000" y="2971800"/>
            <a:ext cx="3810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Textfeld 68"/>
          <p:cNvSpPr txBox="1"/>
          <p:nvPr/>
        </p:nvSpPr>
        <p:spPr>
          <a:xfrm>
            <a:off x="6934200" y="2743200"/>
            <a:ext cx="311304" cy="215444"/>
          </a:xfrm>
          <a:prstGeom prst="rect">
            <a:avLst/>
          </a:prstGeom>
          <a:noFill/>
        </p:spPr>
        <p:txBody>
          <a:bodyPr wrap="none" rtlCol="0">
            <a:spAutoFit/>
          </a:bodyPr>
          <a:lstStyle/>
          <a:p>
            <a:r>
              <a:rPr lang="de-DE" sz="800" dirty="0" smtClean="0"/>
              <a:t>V0</a:t>
            </a:r>
            <a:endParaRPr lang="de-DE" sz="800" dirty="0"/>
          </a:p>
        </p:txBody>
      </p:sp>
      <p:cxnSp>
        <p:nvCxnSpPr>
          <p:cNvPr id="14352" name="Gerade Verbindung 14351"/>
          <p:cNvCxnSpPr/>
          <p:nvPr/>
        </p:nvCxnSpPr>
        <p:spPr bwMode="auto">
          <a:xfrm flipV="1">
            <a:off x="6781800" y="3048000"/>
            <a:ext cx="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57" name="Ellipse 14356"/>
          <p:cNvSpPr/>
          <p:nvPr/>
        </p:nvSpPr>
        <p:spPr bwMode="auto">
          <a:xfrm>
            <a:off x="6705600" y="3352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7" name="Ellipse 76"/>
          <p:cNvSpPr/>
          <p:nvPr/>
        </p:nvSpPr>
        <p:spPr bwMode="auto">
          <a:xfrm>
            <a:off x="6705600" y="3733800"/>
            <a:ext cx="152400" cy="1524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pic>
        <p:nvPicPr>
          <p:cNvPr id="51" name="Picture 2" descr="https://www.usenix.org/legacy/events/sec01/full_papers/gutmann/gutmann_html/remanence_files/image0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800600"/>
            <a:ext cx="26765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242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dirty="0"/>
              <a:t>Feldemission</a:t>
            </a:r>
          </a:p>
        </p:txBody>
      </p:sp>
      <p:sp>
        <p:nvSpPr>
          <p:cNvPr id="3" name="Inhaltsplatzhalter 2"/>
          <p:cNvSpPr>
            <a:spLocks noGrp="1"/>
          </p:cNvSpPr>
          <p:nvPr>
            <p:ph idx="1"/>
          </p:nvPr>
        </p:nvSpPr>
        <p:spPr>
          <a:xfrm>
            <a:off x="457200" y="692150"/>
            <a:ext cx="8229600" cy="603250"/>
          </a:xfrm>
        </p:spPr>
        <p:txBody>
          <a:bodyPr/>
          <a:lstStyle/>
          <a:p>
            <a:r>
              <a:rPr lang="de-DE" dirty="0" smtClean="0"/>
              <a:t>Bei </a:t>
            </a:r>
            <a:r>
              <a:rPr lang="de-DE" dirty="0"/>
              <a:t>der </a:t>
            </a:r>
            <a:r>
              <a:rPr lang="de-DE" b="1" dirty="0"/>
              <a:t>Feldemission</a:t>
            </a:r>
            <a:r>
              <a:rPr lang="de-DE" dirty="0"/>
              <a:t> werden durch ein ausreichend starkes </a:t>
            </a:r>
            <a:r>
              <a:rPr lang="de-DE" dirty="0">
                <a:hlinkClick r:id="rId2" tooltip="Elektrisches Feld"/>
              </a:rPr>
              <a:t>elektrisches Feld</a:t>
            </a:r>
            <a:r>
              <a:rPr lang="de-DE" dirty="0"/>
              <a:t> (mehr als 10</a:t>
            </a:r>
            <a:r>
              <a:rPr lang="de-DE" baseline="30000" dirty="0"/>
              <a:t>9</a:t>
            </a:r>
            <a:r>
              <a:rPr lang="de-DE" dirty="0"/>
              <a:t> V/m) </a:t>
            </a:r>
            <a:r>
              <a:rPr lang="de-DE" dirty="0">
                <a:hlinkClick r:id="rId3" tooltip="Elektron"/>
              </a:rPr>
              <a:t>Elektronen</a:t>
            </a:r>
            <a:r>
              <a:rPr lang="de-DE" dirty="0"/>
              <a:t> mit einer sehr geringen </a:t>
            </a:r>
            <a:r>
              <a:rPr lang="de-DE" dirty="0" smtClean="0"/>
              <a:t>Energiebreit </a:t>
            </a:r>
            <a:r>
              <a:rPr lang="de-DE" dirty="0"/>
              <a:t>aus einer (negativ geladenen) </a:t>
            </a:r>
            <a:r>
              <a:rPr lang="de-DE" dirty="0">
                <a:hlinkClick r:id="rId4" tooltip="Kathode"/>
              </a:rPr>
              <a:t>Kathode</a:t>
            </a:r>
            <a:r>
              <a:rPr lang="de-DE" dirty="0"/>
              <a:t> gelöst. Klassisch betrachtet ist es für ein Teilchen mit einer bestimmten mittleren thermischen Energie, die kleiner ist als die Höhe der </a:t>
            </a:r>
            <a:r>
              <a:rPr lang="de-DE" dirty="0">
                <a:hlinkClick r:id="rId5" tooltip="Austrittsarbeit"/>
              </a:rPr>
              <a:t>Austrittsarbeit</a:t>
            </a:r>
            <a:r>
              <a:rPr lang="de-DE" dirty="0"/>
              <a:t>, unmöglich, das Kathodenmaterial zu verlassen. </a:t>
            </a:r>
            <a:r>
              <a:rPr lang="de-DE" dirty="0">
                <a:hlinkClick r:id="rId6" tooltip="Quantenmechanik"/>
              </a:rPr>
              <a:t>Quantenmechanisch</a:t>
            </a:r>
            <a:r>
              <a:rPr lang="de-DE" dirty="0"/>
              <a:t> betrachtet gibt es jedoch eine bestimmte Wahrscheinlichkeit, dass einzelne Elektronen aus dem </a:t>
            </a:r>
            <a:r>
              <a:rPr lang="de-DE" dirty="0">
                <a:hlinkClick r:id="rId7" tooltip="Festkörper"/>
              </a:rPr>
              <a:t>Festkörper</a:t>
            </a:r>
            <a:r>
              <a:rPr lang="de-DE" dirty="0"/>
              <a:t> austreten. Diese werden dann durch das hohe äußere Feld abgesaugt. Diesen Effekt nennt man allgemein auch </a:t>
            </a:r>
            <a:r>
              <a:rPr lang="de-DE" dirty="0">
                <a:hlinkClick r:id="rId8" tooltip="Tunneleffekt"/>
              </a:rPr>
              <a:t>Tunneleffekt</a:t>
            </a:r>
            <a:r>
              <a:rPr lang="de-DE" dirty="0"/>
              <a:t>. Das Elektron tunnelt also durch den Potentialwall, der durch das äußere elektrische Feld </a:t>
            </a:r>
            <a:r>
              <a:rPr lang="de-DE" dirty="0" err="1"/>
              <a:t>verkippt</a:t>
            </a:r>
            <a:r>
              <a:rPr lang="de-DE" dirty="0"/>
              <a:t> wurde – diese spezielle Art von Tunneln nennt man auch </a:t>
            </a:r>
            <a:r>
              <a:rPr lang="de-DE" b="1" dirty="0"/>
              <a:t>„Fowler-Nordheim-Tunneln“</a:t>
            </a:r>
            <a:r>
              <a:rPr lang="de-DE" dirty="0"/>
              <a:t> (benannt nach </a:t>
            </a:r>
            <a:r>
              <a:rPr lang="de-DE" dirty="0">
                <a:hlinkClick r:id="rId9" tooltip="Ralph Howard Fowler"/>
              </a:rPr>
              <a:t>Ralph Howard Fowler</a:t>
            </a:r>
            <a:r>
              <a:rPr lang="de-DE" dirty="0"/>
              <a:t> und </a:t>
            </a:r>
            <a:r>
              <a:rPr lang="de-DE" dirty="0">
                <a:hlinkClick r:id="rId10" tooltip="Lothar Nordheim"/>
              </a:rPr>
              <a:t>Lothar Nordheim</a:t>
            </a:r>
            <a:r>
              <a:rPr lang="de-DE" dirty="0"/>
              <a:t>).</a:t>
            </a:r>
            <a:r>
              <a:rPr lang="de-DE" baseline="30000" dirty="0">
                <a:hlinkClick r:id="rId11"/>
              </a:rPr>
              <a:t>[1]</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92</a:t>
            </a:fld>
            <a:endParaRPr lang="de-DE" altLang="de-DE"/>
          </a:p>
        </p:txBody>
      </p:sp>
      <p:cxnSp>
        <p:nvCxnSpPr>
          <p:cNvPr id="20" name="Gerade Verbindung 19"/>
          <p:cNvCxnSpPr/>
          <p:nvPr/>
        </p:nvCxnSpPr>
        <p:spPr bwMode="auto">
          <a:xfrm flipH="1">
            <a:off x="304800" y="5867400"/>
            <a:ext cx="1981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flipV="1">
            <a:off x="2286000" y="48768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a:off x="2286000" y="4876800"/>
            <a:ext cx="533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flipH="1">
            <a:off x="304800" y="5410200"/>
            <a:ext cx="1981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hteck 23"/>
          <p:cNvSpPr/>
          <p:nvPr/>
        </p:nvSpPr>
        <p:spPr bwMode="auto">
          <a:xfrm>
            <a:off x="3733800" y="4876800"/>
            <a:ext cx="5334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cxnSp>
        <p:nvCxnSpPr>
          <p:cNvPr id="26" name="Gerade Verbindung mit Pfeil 25"/>
          <p:cNvCxnSpPr/>
          <p:nvPr/>
        </p:nvCxnSpPr>
        <p:spPr bwMode="auto">
          <a:xfrm flipH="1">
            <a:off x="2819400" y="5410200"/>
            <a:ext cx="685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feld 28"/>
          <p:cNvSpPr txBox="1"/>
          <p:nvPr/>
        </p:nvSpPr>
        <p:spPr>
          <a:xfrm>
            <a:off x="1269754" y="5867400"/>
            <a:ext cx="644728" cy="276999"/>
          </a:xfrm>
          <a:prstGeom prst="rect">
            <a:avLst/>
          </a:prstGeom>
          <a:noFill/>
        </p:spPr>
        <p:txBody>
          <a:bodyPr wrap="none" rtlCol="0">
            <a:spAutoFit/>
          </a:bodyPr>
          <a:lstStyle/>
          <a:p>
            <a:r>
              <a:rPr lang="de-DE" dirty="0" smtClean="0"/>
              <a:t>Kristall</a:t>
            </a:r>
            <a:endParaRPr lang="de-DE" dirty="0"/>
          </a:p>
        </p:txBody>
      </p:sp>
      <p:sp>
        <p:nvSpPr>
          <p:cNvPr id="97" name="Textfeld 96"/>
          <p:cNvSpPr txBox="1"/>
          <p:nvPr/>
        </p:nvSpPr>
        <p:spPr>
          <a:xfrm>
            <a:off x="2240411" y="4572000"/>
            <a:ext cx="735907" cy="276999"/>
          </a:xfrm>
          <a:prstGeom prst="rect">
            <a:avLst/>
          </a:prstGeom>
          <a:noFill/>
        </p:spPr>
        <p:txBody>
          <a:bodyPr wrap="none" rtlCol="0">
            <a:spAutoFit/>
          </a:bodyPr>
          <a:lstStyle/>
          <a:p>
            <a:r>
              <a:rPr lang="de-DE" dirty="0" smtClean="0"/>
              <a:t>Vakuum</a:t>
            </a:r>
            <a:endParaRPr lang="de-DE" dirty="0"/>
          </a:p>
        </p:txBody>
      </p:sp>
      <p:cxnSp>
        <p:nvCxnSpPr>
          <p:cNvPr id="14343" name="Gerade Verbindung mit Pfeil 14342"/>
          <p:cNvCxnSpPr/>
          <p:nvPr/>
        </p:nvCxnSpPr>
        <p:spPr bwMode="auto">
          <a:xfrm>
            <a:off x="1676400" y="51816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Gerade Verbindung 107"/>
          <p:cNvCxnSpPr/>
          <p:nvPr/>
        </p:nvCxnSpPr>
        <p:spPr bwMode="auto">
          <a:xfrm flipV="1">
            <a:off x="1905000" y="5638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Gerade Verbindung 108"/>
          <p:cNvCxnSpPr/>
          <p:nvPr/>
        </p:nvCxnSpPr>
        <p:spPr bwMode="auto">
          <a:xfrm flipH="1" flipV="1">
            <a:off x="1600200" y="5181600"/>
            <a:ext cx="30480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Gerade Verbindung 109"/>
          <p:cNvCxnSpPr/>
          <p:nvPr/>
        </p:nvCxnSpPr>
        <p:spPr bwMode="auto">
          <a:xfrm flipV="1">
            <a:off x="1600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333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dirty="0"/>
              <a:t>Feldemission</a:t>
            </a:r>
          </a:p>
        </p:txBody>
      </p:sp>
      <p:sp>
        <p:nvSpPr>
          <p:cNvPr id="3" name="Inhaltsplatzhalter 2"/>
          <p:cNvSpPr>
            <a:spLocks noGrp="1"/>
          </p:cNvSpPr>
          <p:nvPr>
            <p:ph idx="1"/>
          </p:nvPr>
        </p:nvSpPr>
        <p:spPr>
          <a:xfrm>
            <a:off x="457200" y="692150"/>
            <a:ext cx="8229600" cy="603250"/>
          </a:xfrm>
        </p:spPr>
        <p:txBody>
          <a:bodyPr/>
          <a:lstStyle/>
          <a:p>
            <a:r>
              <a:rPr lang="de-DE" dirty="0" smtClean="0"/>
              <a:t>Bei </a:t>
            </a:r>
            <a:r>
              <a:rPr lang="de-DE" dirty="0"/>
              <a:t>der </a:t>
            </a:r>
            <a:r>
              <a:rPr lang="de-DE" b="1" dirty="0"/>
              <a:t>Feldemission</a:t>
            </a:r>
            <a:r>
              <a:rPr lang="de-DE" dirty="0"/>
              <a:t> werden durch ein ausreichend starkes </a:t>
            </a:r>
            <a:r>
              <a:rPr lang="de-DE" dirty="0">
                <a:hlinkClick r:id="rId2" tooltip="Elektrisches Feld"/>
              </a:rPr>
              <a:t>elektrisches Feld</a:t>
            </a:r>
            <a:r>
              <a:rPr lang="de-DE" dirty="0"/>
              <a:t> (mehr als 10</a:t>
            </a:r>
            <a:r>
              <a:rPr lang="de-DE" baseline="30000" dirty="0"/>
              <a:t>9</a:t>
            </a:r>
            <a:r>
              <a:rPr lang="de-DE" dirty="0"/>
              <a:t> V/m) </a:t>
            </a:r>
            <a:r>
              <a:rPr lang="de-DE" dirty="0">
                <a:hlinkClick r:id="rId3" tooltip="Elektron"/>
              </a:rPr>
              <a:t>Elektronen</a:t>
            </a:r>
            <a:r>
              <a:rPr lang="de-DE" dirty="0"/>
              <a:t> mit einer sehr geringen Energiebreite aus einer (negativ geladenen) </a:t>
            </a:r>
            <a:r>
              <a:rPr lang="de-DE" dirty="0">
                <a:hlinkClick r:id="rId4" tooltip="Kathode"/>
              </a:rPr>
              <a:t>Kathode</a:t>
            </a:r>
            <a:r>
              <a:rPr lang="de-DE" dirty="0"/>
              <a:t> gelöst. Klassisch betrachtet ist es für ein Teilchen mit einer bestimmten mittleren thermischen Energie, die kleiner ist als die Höhe der </a:t>
            </a:r>
            <a:r>
              <a:rPr lang="de-DE" dirty="0">
                <a:hlinkClick r:id="rId5" tooltip="Austrittsarbeit"/>
              </a:rPr>
              <a:t>Austrittsarbeit</a:t>
            </a:r>
            <a:r>
              <a:rPr lang="de-DE" dirty="0"/>
              <a:t>, unmöglich, das Kathodenmaterial zu verlassen. </a:t>
            </a:r>
            <a:r>
              <a:rPr lang="de-DE" dirty="0">
                <a:hlinkClick r:id="rId6" tooltip="Quantenmechanik"/>
              </a:rPr>
              <a:t>Quantenmechanisch</a:t>
            </a:r>
            <a:r>
              <a:rPr lang="de-DE" dirty="0"/>
              <a:t> betrachtet gibt es jedoch eine bestimmte Wahrscheinlichkeit, dass einzelne Elektronen aus dem </a:t>
            </a:r>
            <a:r>
              <a:rPr lang="de-DE" dirty="0">
                <a:hlinkClick r:id="rId7" tooltip="Festkörper"/>
              </a:rPr>
              <a:t>Festkörper</a:t>
            </a:r>
            <a:r>
              <a:rPr lang="de-DE" dirty="0"/>
              <a:t> austreten. Diese werden dann durch das hohe äußere Feld abgesaugt. Diesen Effekt nennt man allgemein auch </a:t>
            </a:r>
            <a:r>
              <a:rPr lang="de-DE" dirty="0">
                <a:hlinkClick r:id="rId8" tooltip="Tunneleffekt"/>
              </a:rPr>
              <a:t>Tunneleffekt</a:t>
            </a:r>
            <a:r>
              <a:rPr lang="de-DE" dirty="0"/>
              <a:t>. Das Elektron tunnelt also durch den Potentialwall, der durch das äußere elektrische Feld </a:t>
            </a:r>
            <a:r>
              <a:rPr lang="de-DE" dirty="0" err="1"/>
              <a:t>verkippt</a:t>
            </a:r>
            <a:r>
              <a:rPr lang="de-DE" dirty="0"/>
              <a:t> wurde – diese spezielle Art von Tunneln nennt man auch </a:t>
            </a:r>
            <a:r>
              <a:rPr lang="de-DE" b="1" dirty="0"/>
              <a:t>„Fowler-Nordheim-Tunneln“</a:t>
            </a:r>
            <a:r>
              <a:rPr lang="de-DE" dirty="0"/>
              <a:t> (benannt nach </a:t>
            </a:r>
            <a:r>
              <a:rPr lang="de-DE" dirty="0">
                <a:hlinkClick r:id="rId9" tooltip="Ralph Howard Fowler"/>
              </a:rPr>
              <a:t>Ralph Howard Fowler</a:t>
            </a:r>
            <a:r>
              <a:rPr lang="de-DE" dirty="0"/>
              <a:t> und </a:t>
            </a:r>
            <a:r>
              <a:rPr lang="de-DE" dirty="0">
                <a:hlinkClick r:id="rId10" tooltip="Lothar Nordheim"/>
              </a:rPr>
              <a:t>Lothar Nordheim</a:t>
            </a:r>
            <a:r>
              <a:rPr lang="de-DE" dirty="0"/>
              <a:t>).</a:t>
            </a:r>
            <a:r>
              <a:rPr lang="de-DE" baseline="30000" dirty="0">
                <a:hlinkClick r:id="rId11"/>
              </a:rPr>
              <a:t>[1]</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93</a:t>
            </a:fld>
            <a:endParaRPr lang="de-DE" altLang="de-DE"/>
          </a:p>
        </p:txBody>
      </p:sp>
      <p:cxnSp>
        <p:nvCxnSpPr>
          <p:cNvPr id="20" name="Gerade Verbindung 19"/>
          <p:cNvCxnSpPr/>
          <p:nvPr/>
        </p:nvCxnSpPr>
        <p:spPr bwMode="auto">
          <a:xfrm flipH="1">
            <a:off x="304800" y="5867400"/>
            <a:ext cx="1981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flipV="1">
            <a:off x="2286000" y="4876800"/>
            <a:ext cx="0" cy="990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Gerade Verbindung 86"/>
          <p:cNvCxnSpPr/>
          <p:nvPr/>
        </p:nvCxnSpPr>
        <p:spPr bwMode="auto">
          <a:xfrm flipH="1" flipV="1">
            <a:off x="2286000" y="4876800"/>
            <a:ext cx="144780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rade Verbindung 87"/>
          <p:cNvCxnSpPr/>
          <p:nvPr/>
        </p:nvCxnSpPr>
        <p:spPr bwMode="auto">
          <a:xfrm flipH="1">
            <a:off x="304800" y="5410200"/>
            <a:ext cx="1981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hteck 23"/>
          <p:cNvSpPr/>
          <p:nvPr/>
        </p:nvSpPr>
        <p:spPr bwMode="auto">
          <a:xfrm>
            <a:off x="3733800" y="4876800"/>
            <a:ext cx="533400" cy="914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cxnSp>
        <p:nvCxnSpPr>
          <p:cNvPr id="26" name="Gerade Verbindung mit Pfeil 25"/>
          <p:cNvCxnSpPr/>
          <p:nvPr/>
        </p:nvCxnSpPr>
        <p:spPr bwMode="auto">
          <a:xfrm flipH="1">
            <a:off x="2819400" y="5410200"/>
            <a:ext cx="6858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feld 28"/>
          <p:cNvSpPr txBox="1"/>
          <p:nvPr/>
        </p:nvSpPr>
        <p:spPr>
          <a:xfrm>
            <a:off x="1269754" y="5867400"/>
            <a:ext cx="644728" cy="276999"/>
          </a:xfrm>
          <a:prstGeom prst="rect">
            <a:avLst/>
          </a:prstGeom>
          <a:noFill/>
        </p:spPr>
        <p:txBody>
          <a:bodyPr wrap="none" rtlCol="0">
            <a:spAutoFit/>
          </a:bodyPr>
          <a:lstStyle/>
          <a:p>
            <a:r>
              <a:rPr lang="de-DE" dirty="0" smtClean="0"/>
              <a:t>Kristall</a:t>
            </a:r>
            <a:endParaRPr lang="de-DE" dirty="0"/>
          </a:p>
        </p:txBody>
      </p:sp>
      <p:sp>
        <p:nvSpPr>
          <p:cNvPr id="97" name="Textfeld 96"/>
          <p:cNvSpPr txBox="1"/>
          <p:nvPr/>
        </p:nvSpPr>
        <p:spPr>
          <a:xfrm>
            <a:off x="2240411" y="4572000"/>
            <a:ext cx="735907" cy="276999"/>
          </a:xfrm>
          <a:prstGeom prst="rect">
            <a:avLst/>
          </a:prstGeom>
          <a:noFill/>
        </p:spPr>
        <p:txBody>
          <a:bodyPr wrap="none" rtlCol="0">
            <a:spAutoFit/>
          </a:bodyPr>
          <a:lstStyle/>
          <a:p>
            <a:r>
              <a:rPr lang="de-DE" dirty="0" smtClean="0"/>
              <a:t>Vakuum</a:t>
            </a:r>
            <a:endParaRPr lang="de-DE" dirty="0"/>
          </a:p>
        </p:txBody>
      </p:sp>
      <p:cxnSp>
        <p:nvCxnSpPr>
          <p:cNvPr id="6" name="Gerade Verbindung mit Pfeil 5"/>
          <p:cNvCxnSpPr/>
          <p:nvPr/>
        </p:nvCxnSpPr>
        <p:spPr bwMode="auto">
          <a:xfrm>
            <a:off x="1676400" y="51816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2819400" y="5181600"/>
            <a:ext cx="4572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Flussdiagramm: Verzögerung 6"/>
          <p:cNvSpPr/>
          <p:nvPr/>
        </p:nvSpPr>
        <p:spPr bwMode="auto">
          <a:xfrm rot="16200000">
            <a:off x="2628900" y="5067300"/>
            <a:ext cx="152400" cy="76200"/>
          </a:xfrm>
          <a:prstGeom prst="flowChartDelay">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9" name="Flussdiagramm: Verzögerung 18"/>
          <p:cNvSpPr/>
          <p:nvPr/>
        </p:nvSpPr>
        <p:spPr bwMode="auto">
          <a:xfrm rot="16200000">
            <a:off x="2171700" y="5067300"/>
            <a:ext cx="152400" cy="76200"/>
          </a:xfrm>
          <a:prstGeom prst="flowChartDelay">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9" name="Gerade Verbindung 8"/>
          <p:cNvCxnSpPr>
            <a:stCxn id="7" idx="3"/>
            <a:endCxn id="19" idx="3"/>
          </p:cNvCxnSpPr>
          <p:nvPr/>
        </p:nvCxnSpPr>
        <p:spPr bwMode="auto">
          <a:xfrm flipH="1">
            <a:off x="2247900" y="50292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22"/>
          <p:cNvCxnSpPr/>
          <p:nvPr/>
        </p:nvCxnSpPr>
        <p:spPr bwMode="auto">
          <a:xfrm flipH="1">
            <a:off x="2286000" y="5181600"/>
            <a:ext cx="457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24"/>
          <p:cNvCxnSpPr/>
          <p:nvPr/>
        </p:nvCxnSpPr>
        <p:spPr bwMode="auto">
          <a:xfrm flipV="1">
            <a:off x="1905000" y="5638800"/>
            <a:ext cx="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p:nvCxnSpPr>
        <p:spPr bwMode="auto">
          <a:xfrm flipH="1" flipV="1">
            <a:off x="1600200" y="5181600"/>
            <a:ext cx="304800" cy="4572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27"/>
          <p:cNvCxnSpPr/>
          <p:nvPr/>
        </p:nvCxnSpPr>
        <p:spPr bwMode="auto">
          <a:xfrm flipV="1">
            <a:off x="1600200" y="48006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63016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bwMode="auto">
          <a:xfrm>
            <a:off x="838200" y="2590800"/>
            <a:ext cx="3810000" cy="60960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r>
              <a:rPr lang="de-DE" dirty="0" smtClean="0"/>
              <a:t>Programmierung - FNT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EPROM </a:t>
            </a:r>
            <a:r>
              <a:rPr lang="de-DE" dirty="0" err="1" smtClean="0"/>
              <a:t>program</a:t>
            </a:r>
            <a:r>
              <a:rPr lang="de-DE" dirty="0"/>
              <a:t>, Fowler-Nordheim </a:t>
            </a:r>
            <a:r>
              <a:rPr lang="de-DE" dirty="0" smtClean="0"/>
              <a:t> </a:t>
            </a:r>
            <a:r>
              <a:rPr lang="de-DE" dirty="0" err="1" smtClean="0"/>
              <a:t>tunnelling</a:t>
            </a:r>
            <a:endParaRPr lang="de-DE" dirty="0" smtClean="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94</a:t>
            </a:fld>
            <a:endParaRPr lang="de-DE" altLang="de-DE"/>
          </a:p>
        </p:txBody>
      </p:sp>
      <p:sp>
        <p:nvSpPr>
          <p:cNvPr id="4" name="Rechteck 3"/>
          <p:cNvSpPr/>
          <p:nvPr/>
        </p:nvSpPr>
        <p:spPr bwMode="auto">
          <a:xfrm>
            <a:off x="1752600" y="20574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5"/>
          <p:cNvCxnSpPr/>
          <p:nvPr/>
        </p:nvCxnSpPr>
        <p:spPr bwMode="auto">
          <a:xfrm>
            <a:off x="1143000" y="2590800"/>
            <a:ext cx="3124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bwMode="auto">
          <a:xfrm>
            <a:off x="36576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11430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1752600" y="2590800"/>
            <a:ext cx="1905000" cy="304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Rechteck 16"/>
          <p:cNvSpPr/>
          <p:nvPr/>
        </p:nvSpPr>
        <p:spPr bwMode="auto">
          <a:xfrm>
            <a:off x="1752600" y="2590800"/>
            <a:ext cx="1905000" cy="762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Rechteck 31"/>
          <p:cNvSpPr/>
          <p:nvPr/>
        </p:nvSpPr>
        <p:spPr bwMode="auto">
          <a:xfrm>
            <a:off x="1752600" y="22860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5" name="Textfeld 34"/>
          <p:cNvSpPr txBox="1"/>
          <p:nvPr/>
        </p:nvSpPr>
        <p:spPr>
          <a:xfrm>
            <a:off x="1676400" y="2514600"/>
            <a:ext cx="2082621" cy="215444"/>
          </a:xfrm>
          <a:prstGeom prst="rect">
            <a:avLst/>
          </a:prstGeom>
          <a:noFill/>
        </p:spPr>
        <p:txBody>
          <a:bodyPr wrap="none" rtlCol="0">
            <a:spAutoFit/>
          </a:bodyPr>
          <a:lstStyle/>
          <a:p>
            <a:r>
              <a:rPr lang="de-DE" sz="800" dirty="0" smtClean="0"/>
              <a:t>++++++++++++++++++++++++++++++++</a:t>
            </a:r>
            <a:endParaRPr lang="de-DE" sz="800" dirty="0"/>
          </a:p>
        </p:txBody>
      </p:sp>
      <p:sp>
        <p:nvSpPr>
          <p:cNvPr id="36" name="Textfeld 35"/>
          <p:cNvSpPr txBox="1"/>
          <p:nvPr/>
        </p:nvSpPr>
        <p:spPr>
          <a:xfrm>
            <a:off x="1676400" y="2286000"/>
            <a:ext cx="1981200" cy="215444"/>
          </a:xfrm>
          <a:prstGeom prst="rect">
            <a:avLst/>
          </a:prstGeom>
          <a:noFill/>
        </p:spPr>
        <p:txBody>
          <a:bodyPr wrap="square" rtlCol="0">
            <a:spAutoFit/>
          </a:bodyPr>
          <a:lstStyle/>
          <a:p>
            <a:r>
              <a:rPr lang="de-DE" sz="800" dirty="0" smtClean="0"/>
              <a:t>- - - - - - - - - - - - </a:t>
            </a:r>
            <a:r>
              <a:rPr lang="de-DE" sz="800" dirty="0"/>
              <a:t>- - - - - - - - - - - </a:t>
            </a:r>
            <a:r>
              <a:rPr lang="de-DE" sz="800" dirty="0" smtClean="0"/>
              <a:t>- - - - </a:t>
            </a:r>
            <a:endParaRPr lang="de-DE" sz="800" dirty="0"/>
          </a:p>
        </p:txBody>
      </p:sp>
      <p:cxnSp>
        <p:nvCxnSpPr>
          <p:cNvPr id="8" name="Gerade Verbindung 7"/>
          <p:cNvCxnSpPr/>
          <p:nvPr/>
        </p:nvCxnSpPr>
        <p:spPr bwMode="auto">
          <a:xfrm flipH="1">
            <a:off x="2667000" y="4648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flipH="1">
            <a:off x="2667000" y="4267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2667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flipV="1">
            <a:off x="26670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flipH="1">
            <a:off x="24384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flipH="1">
            <a:off x="1524000" y="4648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flipV="1">
            <a:off x="2438400" y="4648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flipV="1">
            <a:off x="24384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flipH="1">
            <a:off x="1524000" y="4267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flipH="1">
            <a:off x="381000" y="45720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74"/>
          <p:cNvCxnSpPr/>
          <p:nvPr/>
        </p:nvCxnSpPr>
        <p:spPr bwMode="auto">
          <a:xfrm flipH="1">
            <a:off x="7239000" y="37338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5"/>
          <p:cNvCxnSpPr/>
          <p:nvPr/>
        </p:nvCxnSpPr>
        <p:spPr bwMode="auto">
          <a:xfrm flipH="1">
            <a:off x="7239000" y="33528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Gerade Verbindung 85"/>
          <p:cNvCxnSpPr/>
          <p:nvPr/>
        </p:nvCxnSpPr>
        <p:spPr bwMode="auto">
          <a:xfrm flipH="1">
            <a:off x="7239000" y="36576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Gerade Verbindung 88"/>
          <p:cNvCxnSpPr/>
          <p:nvPr/>
        </p:nvCxnSpPr>
        <p:spPr bwMode="auto">
          <a:xfrm flipV="1">
            <a:off x="7239000" y="4191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flipV="1">
            <a:off x="2667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flipV="1">
            <a:off x="24384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4384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Gerade Verbindung 105"/>
          <p:cNvCxnSpPr/>
          <p:nvPr/>
        </p:nvCxnSpPr>
        <p:spPr bwMode="auto">
          <a:xfrm flipV="1">
            <a:off x="7239000" y="37338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V="1">
            <a:off x="15240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12954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flipV="1">
            <a:off x="12954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flipV="1">
            <a:off x="1524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V="1">
            <a:off x="1295400" y="4648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V="1">
            <a:off x="1524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flipV="1">
            <a:off x="12954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flipH="1">
            <a:off x="12954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flipH="1">
            <a:off x="381000" y="4267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flipH="1">
            <a:off x="381000" y="4648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Gerade Verbindung 133"/>
          <p:cNvCxnSpPr/>
          <p:nvPr/>
        </p:nvCxnSpPr>
        <p:spPr bwMode="auto">
          <a:xfrm flipH="1">
            <a:off x="5943600" y="48768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Gerade Verbindung 134"/>
          <p:cNvCxnSpPr/>
          <p:nvPr/>
        </p:nvCxnSpPr>
        <p:spPr bwMode="auto">
          <a:xfrm flipH="1">
            <a:off x="5943600" y="44196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Gerade Verbindung 142"/>
          <p:cNvCxnSpPr/>
          <p:nvPr/>
        </p:nvCxnSpPr>
        <p:spPr bwMode="auto">
          <a:xfrm flipH="1">
            <a:off x="5943600" y="48006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flipV="1">
            <a:off x="3429000" y="1752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3429000" y="1752600"/>
            <a:ext cx="1828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5257800" y="175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953000" y="19812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5105400" y="2057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5257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Rechteck 139"/>
          <p:cNvSpPr/>
          <p:nvPr/>
        </p:nvSpPr>
        <p:spPr bwMode="auto">
          <a:xfrm>
            <a:off x="6019800" y="4953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3" name="Rechteck 202"/>
          <p:cNvSpPr/>
          <p:nvPr/>
        </p:nvSpPr>
        <p:spPr bwMode="auto">
          <a:xfrm>
            <a:off x="6172200" y="4953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4" name="Rechteck 203"/>
          <p:cNvSpPr/>
          <p:nvPr/>
        </p:nvSpPr>
        <p:spPr bwMode="auto">
          <a:xfrm>
            <a:off x="6324600" y="4953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5" name="Rechteck 204"/>
          <p:cNvSpPr/>
          <p:nvPr/>
        </p:nvSpPr>
        <p:spPr bwMode="auto">
          <a:xfrm>
            <a:off x="6477000" y="4953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207" name="Rechteck 206"/>
          <p:cNvSpPr/>
          <p:nvPr/>
        </p:nvSpPr>
        <p:spPr bwMode="auto">
          <a:xfrm>
            <a:off x="6781800" y="4953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6" name="Ellipse 145"/>
          <p:cNvSpPr/>
          <p:nvPr/>
        </p:nvSpPr>
        <p:spPr bwMode="auto">
          <a:xfrm>
            <a:off x="6629400" y="4953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cxnSp>
        <p:nvCxnSpPr>
          <p:cNvPr id="157" name="Gerade Verbindung 156"/>
          <p:cNvCxnSpPr/>
          <p:nvPr/>
        </p:nvCxnSpPr>
        <p:spPr bwMode="auto">
          <a:xfrm flipV="1">
            <a:off x="39624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962400" y="23622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Gerade Verbindung 163"/>
          <p:cNvCxnSpPr/>
          <p:nvPr/>
        </p:nvCxnSpPr>
        <p:spPr bwMode="auto">
          <a:xfrm>
            <a:off x="50292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flipH="1">
            <a:off x="4876800" y="2590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 Verbindung 113"/>
          <p:cNvCxnSpPr/>
          <p:nvPr/>
        </p:nvCxnSpPr>
        <p:spPr bwMode="auto">
          <a:xfrm flipV="1">
            <a:off x="7239000" y="37338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 Verbindung 126"/>
          <p:cNvCxnSpPr/>
          <p:nvPr/>
        </p:nvCxnSpPr>
        <p:spPr bwMode="auto">
          <a:xfrm flipH="1">
            <a:off x="7010400" y="2438400"/>
            <a:ext cx="22860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Gerade Verbindung 127"/>
          <p:cNvCxnSpPr/>
          <p:nvPr/>
        </p:nvCxnSpPr>
        <p:spPr bwMode="auto">
          <a:xfrm flipV="1">
            <a:off x="7010400" y="35052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 Verbindung 128"/>
          <p:cNvCxnSpPr/>
          <p:nvPr/>
        </p:nvCxnSpPr>
        <p:spPr bwMode="auto">
          <a:xfrm flipH="1">
            <a:off x="7010400" y="4648200"/>
            <a:ext cx="22860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Gerade Verbindung 129"/>
          <p:cNvCxnSpPr/>
          <p:nvPr/>
        </p:nvCxnSpPr>
        <p:spPr bwMode="auto">
          <a:xfrm flipV="1">
            <a:off x="7010400" y="48006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Gerade Verbindung mit Pfeil 14343"/>
          <p:cNvCxnSpPr/>
          <p:nvPr/>
        </p:nvCxnSpPr>
        <p:spPr bwMode="auto">
          <a:xfrm flipH="1">
            <a:off x="6781800" y="32766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Gerade Verbindung 130"/>
          <p:cNvCxnSpPr/>
          <p:nvPr/>
        </p:nvCxnSpPr>
        <p:spPr bwMode="auto">
          <a:xfrm flipV="1">
            <a:off x="7239000" y="24384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mit Pfeil 131"/>
          <p:cNvCxnSpPr/>
          <p:nvPr/>
        </p:nvCxnSpPr>
        <p:spPr bwMode="auto">
          <a:xfrm flipH="1">
            <a:off x="2667000" y="41910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flipV="1">
            <a:off x="5715000" y="3505200"/>
            <a:ext cx="0" cy="914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mit Pfeil 76"/>
          <p:cNvCxnSpPr/>
          <p:nvPr/>
        </p:nvCxnSpPr>
        <p:spPr bwMode="auto">
          <a:xfrm flipV="1">
            <a:off x="5715000" y="4800600"/>
            <a:ext cx="0" cy="914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p:nvPr/>
        </p:nvCxnSpPr>
        <p:spPr bwMode="auto">
          <a:xfrm flipH="1">
            <a:off x="5486400" y="3505200"/>
            <a:ext cx="1447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flipH="1">
            <a:off x="5486400" y="5715000"/>
            <a:ext cx="1447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feld 14"/>
          <p:cNvSpPr txBox="1"/>
          <p:nvPr/>
        </p:nvSpPr>
        <p:spPr>
          <a:xfrm>
            <a:off x="5029200" y="3886200"/>
            <a:ext cx="670376" cy="276999"/>
          </a:xfrm>
          <a:prstGeom prst="rect">
            <a:avLst/>
          </a:prstGeom>
          <a:noFill/>
        </p:spPr>
        <p:txBody>
          <a:bodyPr wrap="none" rtlCol="0">
            <a:spAutoFit/>
          </a:bodyPr>
          <a:lstStyle/>
          <a:p>
            <a:r>
              <a:rPr lang="de-DE" dirty="0" smtClean="0"/>
              <a:t>3.25eV</a:t>
            </a:r>
            <a:endParaRPr lang="de-DE" dirty="0"/>
          </a:p>
        </p:txBody>
      </p:sp>
      <p:sp>
        <p:nvSpPr>
          <p:cNvPr id="79" name="Textfeld 78"/>
          <p:cNvSpPr txBox="1"/>
          <p:nvPr/>
        </p:nvSpPr>
        <p:spPr>
          <a:xfrm>
            <a:off x="5071679" y="5181600"/>
            <a:ext cx="585418" cy="276999"/>
          </a:xfrm>
          <a:prstGeom prst="rect">
            <a:avLst/>
          </a:prstGeom>
          <a:noFill/>
        </p:spPr>
        <p:txBody>
          <a:bodyPr wrap="none" rtlCol="0">
            <a:spAutoFit/>
          </a:bodyPr>
          <a:lstStyle/>
          <a:p>
            <a:r>
              <a:rPr lang="de-DE" dirty="0" smtClean="0"/>
              <a:t>4.7eV</a:t>
            </a:r>
            <a:endParaRPr lang="de-DE" dirty="0"/>
          </a:p>
        </p:txBody>
      </p:sp>
      <p:sp>
        <p:nvSpPr>
          <p:cNvPr id="80" name="Textfeld 79"/>
          <p:cNvSpPr txBox="1"/>
          <p:nvPr/>
        </p:nvSpPr>
        <p:spPr>
          <a:xfrm>
            <a:off x="7772400" y="2971800"/>
            <a:ext cx="585418" cy="276999"/>
          </a:xfrm>
          <a:prstGeom prst="rect">
            <a:avLst/>
          </a:prstGeom>
          <a:noFill/>
        </p:spPr>
        <p:txBody>
          <a:bodyPr wrap="none" rtlCol="0">
            <a:spAutoFit/>
          </a:bodyPr>
          <a:lstStyle/>
          <a:p>
            <a:r>
              <a:rPr lang="de-DE" dirty="0" smtClean="0"/>
              <a:t>1.1eV</a:t>
            </a:r>
            <a:endParaRPr lang="de-DE" dirty="0"/>
          </a:p>
        </p:txBody>
      </p:sp>
      <p:cxnSp>
        <p:nvCxnSpPr>
          <p:cNvPr id="18" name="Gerade Verbindung mit Pfeil 17"/>
          <p:cNvCxnSpPr/>
          <p:nvPr/>
        </p:nvCxnSpPr>
        <p:spPr bwMode="auto">
          <a:xfrm>
            <a:off x="7696200" y="2590800"/>
            <a:ext cx="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Gerade Verbindung mit Pfeil 81"/>
          <p:cNvCxnSpPr/>
          <p:nvPr/>
        </p:nvCxnSpPr>
        <p:spPr bwMode="auto">
          <a:xfrm rot="10800000">
            <a:off x="7696200" y="3733800"/>
            <a:ext cx="0" cy="7620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48777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bwMode="auto">
          <a:xfrm>
            <a:off x="838200" y="2590800"/>
            <a:ext cx="3810000" cy="60960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r>
              <a:rPr lang="de-DE" dirty="0"/>
              <a:t>Programmierung - </a:t>
            </a:r>
            <a:r>
              <a:rPr lang="de-DE" dirty="0" smtClean="0"/>
              <a:t>CHE</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EPROM </a:t>
            </a:r>
            <a:r>
              <a:rPr lang="de-DE" dirty="0" err="1" smtClean="0"/>
              <a:t>program</a:t>
            </a:r>
            <a:r>
              <a:rPr lang="de-DE" dirty="0" smtClean="0"/>
              <a:t>, </a:t>
            </a:r>
            <a:r>
              <a:rPr lang="de-DE" dirty="0" err="1" smtClean="0"/>
              <a:t>channel</a:t>
            </a:r>
            <a:r>
              <a:rPr lang="de-DE" dirty="0" smtClean="0"/>
              <a:t> </a:t>
            </a:r>
            <a:r>
              <a:rPr lang="de-DE" dirty="0" err="1" smtClean="0"/>
              <a:t>hot</a:t>
            </a:r>
            <a:r>
              <a:rPr lang="de-DE" dirty="0" smtClean="0"/>
              <a:t> </a:t>
            </a:r>
            <a:r>
              <a:rPr lang="de-DE" dirty="0" err="1" smtClean="0"/>
              <a:t>carrier</a:t>
            </a:r>
            <a:r>
              <a:rPr lang="de-DE" dirty="0" smtClean="0"/>
              <a:t> </a:t>
            </a:r>
            <a:r>
              <a:rPr lang="de-DE" dirty="0" err="1" smtClean="0"/>
              <a:t>injection</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95</a:t>
            </a:fld>
            <a:endParaRPr lang="de-DE" altLang="de-DE"/>
          </a:p>
        </p:txBody>
      </p:sp>
      <p:sp>
        <p:nvSpPr>
          <p:cNvPr id="4" name="Rechteck 3"/>
          <p:cNvSpPr/>
          <p:nvPr/>
        </p:nvSpPr>
        <p:spPr bwMode="auto">
          <a:xfrm>
            <a:off x="1752600" y="20574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5"/>
          <p:cNvCxnSpPr/>
          <p:nvPr/>
        </p:nvCxnSpPr>
        <p:spPr bwMode="auto">
          <a:xfrm>
            <a:off x="1143000" y="2590800"/>
            <a:ext cx="3124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bwMode="auto">
          <a:xfrm>
            <a:off x="36576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11430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1752600" y="2590800"/>
            <a:ext cx="1905000" cy="304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Rechteck 16"/>
          <p:cNvSpPr/>
          <p:nvPr/>
        </p:nvSpPr>
        <p:spPr bwMode="auto">
          <a:xfrm>
            <a:off x="1752600" y="2590800"/>
            <a:ext cx="1905000" cy="762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Rechteck 31"/>
          <p:cNvSpPr/>
          <p:nvPr/>
        </p:nvSpPr>
        <p:spPr bwMode="auto">
          <a:xfrm>
            <a:off x="1752600" y="22860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6" name="Textfeld 35"/>
          <p:cNvSpPr txBox="1"/>
          <p:nvPr/>
        </p:nvSpPr>
        <p:spPr>
          <a:xfrm>
            <a:off x="1676400" y="2286000"/>
            <a:ext cx="1981200" cy="215444"/>
          </a:xfrm>
          <a:prstGeom prst="rect">
            <a:avLst/>
          </a:prstGeom>
          <a:noFill/>
        </p:spPr>
        <p:txBody>
          <a:bodyPr wrap="square" rtlCol="0">
            <a:spAutoFit/>
          </a:bodyPr>
          <a:lstStyle/>
          <a:p>
            <a:r>
              <a:rPr lang="de-DE" sz="800" dirty="0" smtClean="0"/>
              <a:t>- - - - - - - - - - - - </a:t>
            </a:r>
            <a:r>
              <a:rPr lang="de-DE" sz="800" dirty="0"/>
              <a:t>- - - - - - - - - - - </a:t>
            </a:r>
            <a:r>
              <a:rPr lang="de-DE" sz="800" dirty="0" smtClean="0"/>
              <a:t>- - - - </a:t>
            </a:r>
            <a:endParaRPr lang="de-DE" sz="800" dirty="0"/>
          </a:p>
        </p:txBody>
      </p:sp>
      <p:cxnSp>
        <p:nvCxnSpPr>
          <p:cNvPr id="8" name="Gerade Verbindung 7"/>
          <p:cNvCxnSpPr/>
          <p:nvPr/>
        </p:nvCxnSpPr>
        <p:spPr bwMode="auto">
          <a:xfrm flipH="1">
            <a:off x="2667000" y="4648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flipH="1">
            <a:off x="2667000" y="4267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2667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flipV="1">
            <a:off x="26670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flipH="1">
            <a:off x="24384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flipH="1">
            <a:off x="1524000" y="4648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flipV="1">
            <a:off x="2438400" y="4648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flipV="1">
            <a:off x="24384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flipH="1">
            <a:off x="1524000" y="4267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flipH="1">
            <a:off x="381000" y="45720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flipV="1">
            <a:off x="2667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flipV="1">
            <a:off x="24384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4384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V="1">
            <a:off x="15240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1295400" y="35814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flipV="1">
            <a:off x="12954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flipV="1">
            <a:off x="1524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V="1">
            <a:off x="1295400" y="46482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V="1">
            <a:off x="1524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flipV="1">
            <a:off x="12954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flipH="1">
            <a:off x="1295400" y="5334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flipH="1">
            <a:off x="381000" y="4267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flipH="1">
            <a:off x="381000" y="46482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Gerade Verbindung 195"/>
          <p:cNvCxnSpPr/>
          <p:nvPr/>
        </p:nvCxnSpPr>
        <p:spPr bwMode="auto">
          <a:xfrm flipV="1">
            <a:off x="3429000" y="17526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Gerade Verbindung 196"/>
          <p:cNvCxnSpPr/>
          <p:nvPr/>
        </p:nvCxnSpPr>
        <p:spPr bwMode="auto">
          <a:xfrm>
            <a:off x="3429000" y="1752600"/>
            <a:ext cx="1828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Gerade Verbindung 197"/>
          <p:cNvCxnSpPr/>
          <p:nvPr/>
        </p:nvCxnSpPr>
        <p:spPr bwMode="auto">
          <a:xfrm>
            <a:off x="5257800" y="17526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Gerade Verbindung 198"/>
          <p:cNvCxnSpPr/>
          <p:nvPr/>
        </p:nvCxnSpPr>
        <p:spPr bwMode="auto">
          <a:xfrm>
            <a:off x="4953000" y="19812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Gerade Verbindung 199"/>
          <p:cNvCxnSpPr/>
          <p:nvPr/>
        </p:nvCxnSpPr>
        <p:spPr bwMode="auto">
          <a:xfrm>
            <a:off x="5105400" y="2057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Gerade Verbindung 200"/>
          <p:cNvCxnSpPr/>
          <p:nvPr/>
        </p:nvCxnSpPr>
        <p:spPr bwMode="auto">
          <a:xfrm>
            <a:off x="5257800" y="20574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Gerade Verbindung 156"/>
          <p:cNvCxnSpPr/>
          <p:nvPr/>
        </p:nvCxnSpPr>
        <p:spPr bwMode="auto">
          <a:xfrm flipV="1">
            <a:off x="39624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a:off x="3962400" y="23622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Gerade Verbindung mit Pfeil 131"/>
          <p:cNvCxnSpPr/>
          <p:nvPr/>
        </p:nvCxnSpPr>
        <p:spPr bwMode="auto">
          <a:xfrm flipH="1">
            <a:off x="2667000" y="4191000"/>
            <a:ext cx="6096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6"/>
          <p:cNvCxnSpPr/>
          <p:nvPr/>
        </p:nvCxnSpPr>
        <p:spPr bwMode="auto">
          <a:xfrm>
            <a:off x="5029200" y="23622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Gerade Verbindung 77"/>
          <p:cNvCxnSpPr/>
          <p:nvPr/>
        </p:nvCxnSpPr>
        <p:spPr bwMode="auto">
          <a:xfrm>
            <a:off x="4724400" y="25908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Gerade Verbindung 78"/>
          <p:cNvCxnSpPr/>
          <p:nvPr/>
        </p:nvCxnSpPr>
        <p:spPr bwMode="auto">
          <a:xfrm>
            <a:off x="4876800" y="26670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Gerade Verbindung 79"/>
          <p:cNvCxnSpPr/>
          <p:nvPr/>
        </p:nvCxnSpPr>
        <p:spPr bwMode="auto">
          <a:xfrm>
            <a:off x="5029200" y="2667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Rechteck 80"/>
          <p:cNvSpPr/>
          <p:nvPr/>
        </p:nvSpPr>
        <p:spPr bwMode="auto">
          <a:xfrm>
            <a:off x="61722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2" name="Rechteck 81"/>
          <p:cNvSpPr/>
          <p:nvPr/>
        </p:nvSpPr>
        <p:spPr bwMode="auto">
          <a:xfrm>
            <a:off x="63246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3" name="Rechteck 82"/>
          <p:cNvSpPr/>
          <p:nvPr/>
        </p:nvSpPr>
        <p:spPr bwMode="auto">
          <a:xfrm>
            <a:off x="64770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4" name="Rechteck 83"/>
          <p:cNvSpPr/>
          <p:nvPr/>
        </p:nvSpPr>
        <p:spPr bwMode="auto">
          <a:xfrm>
            <a:off x="66294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5" name="Rechteck 84"/>
          <p:cNvSpPr/>
          <p:nvPr/>
        </p:nvSpPr>
        <p:spPr bwMode="auto">
          <a:xfrm>
            <a:off x="69342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87" name="Ellipse 86"/>
          <p:cNvSpPr/>
          <p:nvPr/>
        </p:nvSpPr>
        <p:spPr bwMode="auto">
          <a:xfrm>
            <a:off x="6781800" y="3733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cxnSp>
        <p:nvCxnSpPr>
          <p:cNvPr id="90" name="Gerade Verbindung mit Pfeil 89"/>
          <p:cNvCxnSpPr/>
          <p:nvPr/>
        </p:nvCxnSpPr>
        <p:spPr bwMode="auto">
          <a:xfrm flipH="1">
            <a:off x="6934200" y="2590800"/>
            <a:ext cx="4572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Gerade Verbindung 90"/>
          <p:cNvCxnSpPr/>
          <p:nvPr/>
        </p:nvCxnSpPr>
        <p:spPr bwMode="auto">
          <a:xfrm flipH="1" flipV="1">
            <a:off x="7086600" y="2362200"/>
            <a:ext cx="2286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Gerade Verbindung 91"/>
          <p:cNvCxnSpPr/>
          <p:nvPr/>
        </p:nvCxnSpPr>
        <p:spPr bwMode="auto">
          <a:xfrm flipV="1">
            <a:off x="7086600" y="23622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Gerade Verbindung 92"/>
          <p:cNvCxnSpPr/>
          <p:nvPr/>
        </p:nvCxnSpPr>
        <p:spPr bwMode="auto">
          <a:xfrm flipH="1">
            <a:off x="7315200" y="3962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 Verbindung 93"/>
          <p:cNvCxnSpPr/>
          <p:nvPr/>
        </p:nvCxnSpPr>
        <p:spPr bwMode="auto">
          <a:xfrm flipH="1">
            <a:off x="7315200" y="3581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Gerade Verbindung 94"/>
          <p:cNvCxnSpPr/>
          <p:nvPr/>
        </p:nvCxnSpPr>
        <p:spPr bwMode="auto">
          <a:xfrm flipH="1">
            <a:off x="7315200" y="3886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Gerade Verbindung 95"/>
          <p:cNvCxnSpPr/>
          <p:nvPr/>
        </p:nvCxnSpPr>
        <p:spPr bwMode="auto">
          <a:xfrm flipV="1">
            <a:off x="7315200" y="26670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Gerade Verbindung 96"/>
          <p:cNvCxnSpPr/>
          <p:nvPr/>
        </p:nvCxnSpPr>
        <p:spPr bwMode="auto">
          <a:xfrm flipV="1">
            <a:off x="7315200" y="39624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Gerade Verbindung 97"/>
          <p:cNvCxnSpPr/>
          <p:nvPr/>
        </p:nvCxnSpPr>
        <p:spPr bwMode="auto">
          <a:xfrm flipH="1" flipV="1">
            <a:off x="7086600" y="4572000"/>
            <a:ext cx="2286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Gerade Verbindung 98"/>
          <p:cNvCxnSpPr/>
          <p:nvPr/>
        </p:nvCxnSpPr>
        <p:spPr bwMode="auto">
          <a:xfrm flipV="1">
            <a:off x="7086600" y="36576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Gerade Verbindung 99"/>
          <p:cNvCxnSpPr/>
          <p:nvPr/>
        </p:nvCxnSpPr>
        <p:spPr bwMode="auto">
          <a:xfrm flipH="1">
            <a:off x="5562600" y="32766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Gerade Verbindung 100"/>
          <p:cNvCxnSpPr/>
          <p:nvPr/>
        </p:nvCxnSpPr>
        <p:spPr bwMode="auto">
          <a:xfrm flipH="1">
            <a:off x="5562600" y="3581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mit Pfeil 12"/>
          <p:cNvCxnSpPr/>
          <p:nvPr/>
        </p:nvCxnSpPr>
        <p:spPr bwMode="auto">
          <a:xfrm flipV="1">
            <a:off x="7391400" y="2590800"/>
            <a:ext cx="0" cy="914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Gerade Verbindung 101"/>
          <p:cNvCxnSpPr/>
          <p:nvPr/>
        </p:nvCxnSpPr>
        <p:spPr bwMode="auto">
          <a:xfrm flipH="1">
            <a:off x="5562600" y="36576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p:nvPr/>
        </p:nvCxnSpPr>
        <p:spPr bwMode="auto">
          <a:xfrm flipH="1">
            <a:off x="3429000" y="2590800"/>
            <a:ext cx="381000" cy="0"/>
          </a:xfrm>
          <a:prstGeom prst="straightConnector1">
            <a:avLst/>
          </a:prstGeom>
          <a:noFill/>
          <a:ln w="381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Freihandform 10"/>
          <p:cNvSpPr/>
          <p:nvPr/>
        </p:nvSpPr>
        <p:spPr bwMode="auto">
          <a:xfrm>
            <a:off x="3360420" y="2400300"/>
            <a:ext cx="114300" cy="182880"/>
          </a:xfrm>
          <a:custGeom>
            <a:avLst/>
            <a:gdLst>
              <a:gd name="connsiteX0" fmla="*/ 114300 w 114300"/>
              <a:gd name="connsiteY0" fmla="*/ 182880 h 182880"/>
              <a:gd name="connsiteX1" fmla="*/ 76200 w 114300"/>
              <a:gd name="connsiteY1" fmla="*/ 45720 h 182880"/>
              <a:gd name="connsiteX2" fmla="*/ 0 w 114300"/>
              <a:gd name="connsiteY2" fmla="*/ 0 h 182880"/>
            </a:gdLst>
            <a:ahLst/>
            <a:cxnLst>
              <a:cxn ang="0">
                <a:pos x="connsiteX0" y="connsiteY0"/>
              </a:cxn>
              <a:cxn ang="0">
                <a:pos x="connsiteX1" y="connsiteY1"/>
              </a:cxn>
              <a:cxn ang="0">
                <a:pos x="connsiteX2" y="connsiteY2"/>
              </a:cxn>
            </a:cxnLst>
            <a:rect l="l" t="t" r="r" b="b"/>
            <a:pathLst>
              <a:path w="114300" h="182880">
                <a:moveTo>
                  <a:pt x="114300" y="182880"/>
                </a:moveTo>
                <a:cubicBezTo>
                  <a:pt x="104775" y="129540"/>
                  <a:pt x="95250" y="76200"/>
                  <a:pt x="76200" y="45720"/>
                </a:cubicBezTo>
                <a:cubicBezTo>
                  <a:pt x="57150" y="15240"/>
                  <a:pt x="28575" y="7620"/>
                  <a:pt x="0" y="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5" name="Freihandform 74"/>
          <p:cNvSpPr/>
          <p:nvPr/>
        </p:nvSpPr>
        <p:spPr bwMode="auto">
          <a:xfrm>
            <a:off x="3200400" y="2438400"/>
            <a:ext cx="114300" cy="182880"/>
          </a:xfrm>
          <a:custGeom>
            <a:avLst/>
            <a:gdLst>
              <a:gd name="connsiteX0" fmla="*/ 114300 w 114300"/>
              <a:gd name="connsiteY0" fmla="*/ 182880 h 182880"/>
              <a:gd name="connsiteX1" fmla="*/ 76200 w 114300"/>
              <a:gd name="connsiteY1" fmla="*/ 45720 h 182880"/>
              <a:gd name="connsiteX2" fmla="*/ 0 w 114300"/>
              <a:gd name="connsiteY2" fmla="*/ 0 h 182880"/>
            </a:gdLst>
            <a:ahLst/>
            <a:cxnLst>
              <a:cxn ang="0">
                <a:pos x="connsiteX0" y="connsiteY0"/>
              </a:cxn>
              <a:cxn ang="0">
                <a:pos x="connsiteX1" y="connsiteY1"/>
              </a:cxn>
              <a:cxn ang="0">
                <a:pos x="connsiteX2" y="connsiteY2"/>
              </a:cxn>
            </a:cxnLst>
            <a:rect l="l" t="t" r="r" b="b"/>
            <a:pathLst>
              <a:path w="114300" h="182880">
                <a:moveTo>
                  <a:pt x="114300" y="182880"/>
                </a:moveTo>
                <a:cubicBezTo>
                  <a:pt x="104775" y="129540"/>
                  <a:pt x="95250" y="76200"/>
                  <a:pt x="76200" y="45720"/>
                </a:cubicBezTo>
                <a:cubicBezTo>
                  <a:pt x="57150" y="15240"/>
                  <a:pt x="28575" y="7620"/>
                  <a:pt x="0" y="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76" name="Freihandform 75"/>
          <p:cNvSpPr/>
          <p:nvPr/>
        </p:nvSpPr>
        <p:spPr bwMode="auto">
          <a:xfrm>
            <a:off x="3505200" y="2362200"/>
            <a:ext cx="114300" cy="182880"/>
          </a:xfrm>
          <a:custGeom>
            <a:avLst/>
            <a:gdLst>
              <a:gd name="connsiteX0" fmla="*/ 114300 w 114300"/>
              <a:gd name="connsiteY0" fmla="*/ 182880 h 182880"/>
              <a:gd name="connsiteX1" fmla="*/ 76200 w 114300"/>
              <a:gd name="connsiteY1" fmla="*/ 45720 h 182880"/>
              <a:gd name="connsiteX2" fmla="*/ 0 w 114300"/>
              <a:gd name="connsiteY2" fmla="*/ 0 h 182880"/>
            </a:gdLst>
            <a:ahLst/>
            <a:cxnLst>
              <a:cxn ang="0">
                <a:pos x="connsiteX0" y="connsiteY0"/>
              </a:cxn>
              <a:cxn ang="0">
                <a:pos x="connsiteX1" y="connsiteY1"/>
              </a:cxn>
              <a:cxn ang="0">
                <a:pos x="connsiteX2" y="connsiteY2"/>
              </a:cxn>
            </a:cxnLst>
            <a:rect l="l" t="t" r="r" b="b"/>
            <a:pathLst>
              <a:path w="114300" h="182880">
                <a:moveTo>
                  <a:pt x="114300" y="182880"/>
                </a:moveTo>
                <a:cubicBezTo>
                  <a:pt x="104775" y="129540"/>
                  <a:pt x="95250" y="76200"/>
                  <a:pt x="76200" y="45720"/>
                </a:cubicBezTo>
                <a:cubicBezTo>
                  <a:pt x="57150" y="15240"/>
                  <a:pt x="28575" y="7620"/>
                  <a:pt x="0" y="0"/>
                </a:cubicBezTo>
              </a:path>
            </a:pathLst>
          </a:cu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5" name="Gerade Verbindung mit Pfeil 14"/>
          <p:cNvCxnSpPr/>
          <p:nvPr/>
        </p:nvCxnSpPr>
        <p:spPr bwMode="auto">
          <a:xfrm>
            <a:off x="6934200" y="2590800"/>
            <a:ext cx="0" cy="6096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40386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dirty="0" smtClean="0"/>
              <a:t>Programmierung</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EPROM </a:t>
            </a:r>
            <a:r>
              <a:rPr lang="de-DE" dirty="0" err="1" smtClean="0"/>
              <a:t>program</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96</a:t>
            </a:fld>
            <a:endParaRPr lang="de-DE" altLang="de-DE"/>
          </a:p>
        </p:txBody>
      </p:sp>
      <p:pic>
        <p:nvPicPr>
          <p:cNvPr id="77" name="Picture 2" descr="Fowler-Nordheim tunneling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34" y="2057400"/>
            <a:ext cx="3409950" cy="234150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Channel hot-electron injection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934" y="2057400"/>
            <a:ext cx="3448466"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55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bwMode="auto">
          <a:xfrm>
            <a:off x="838200" y="2590800"/>
            <a:ext cx="3810000" cy="60960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r>
              <a:rPr lang="de-DE" dirty="0" smtClean="0"/>
              <a:t>Löschen - UV</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a:t>EPROM </a:t>
            </a:r>
            <a:r>
              <a:rPr lang="de-DE" dirty="0" err="1" smtClean="0"/>
              <a:t>erase</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97</a:t>
            </a:fld>
            <a:endParaRPr lang="de-DE" altLang="de-DE"/>
          </a:p>
        </p:txBody>
      </p:sp>
      <p:sp>
        <p:nvSpPr>
          <p:cNvPr id="4" name="Rechteck 3"/>
          <p:cNvSpPr/>
          <p:nvPr/>
        </p:nvSpPr>
        <p:spPr bwMode="auto">
          <a:xfrm>
            <a:off x="1752600" y="20574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5"/>
          <p:cNvCxnSpPr/>
          <p:nvPr/>
        </p:nvCxnSpPr>
        <p:spPr bwMode="auto">
          <a:xfrm>
            <a:off x="1143000" y="2590800"/>
            <a:ext cx="3124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bwMode="auto">
          <a:xfrm>
            <a:off x="36576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11430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1752600" y="2590800"/>
            <a:ext cx="1905000" cy="304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Rechteck 16"/>
          <p:cNvSpPr/>
          <p:nvPr/>
        </p:nvSpPr>
        <p:spPr bwMode="auto">
          <a:xfrm>
            <a:off x="1752600" y="2590800"/>
            <a:ext cx="1905000" cy="762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Rechteck 31"/>
          <p:cNvSpPr/>
          <p:nvPr/>
        </p:nvSpPr>
        <p:spPr bwMode="auto">
          <a:xfrm>
            <a:off x="1752600" y="22860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7"/>
          <p:cNvCxnSpPr/>
          <p:nvPr/>
        </p:nvCxnSpPr>
        <p:spPr bwMode="auto">
          <a:xfrm flipH="1">
            <a:off x="2667000" y="4648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flipH="1">
            <a:off x="2667000" y="4267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2667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flipV="1">
            <a:off x="2667000" y="3581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flipH="1" flipV="1">
            <a:off x="2438400" y="34290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flipH="1">
            <a:off x="1524000" y="44958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flipV="1">
            <a:off x="2438400" y="45720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flipV="1">
            <a:off x="2438400" y="3429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flipH="1">
            <a:off x="1524000" y="41148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flipH="1">
            <a:off x="2667000" y="45720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flipV="1">
            <a:off x="2667000" y="46482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flipV="1">
            <a:off x="2438400" y="4495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flipV="1">
            <a:off x="2438400" y="5181600"/>
            <a:ext cx="228600" cy="152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V="1">
            <a:off x="1524000" y="3429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1295400" y="34290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flipV="1">
            <a:off x="1295400" y="34290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flipV="1">
            <a:off x="1524000" y="4495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V="1">
            <a:off x="1295400" y="44958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V="1">
            <a:off x="1524000" y="4495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flipV="1">
            <a:off x="1295400" y="44958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flipH="1">
            <a:off x="1295400" y="5181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flipH="1">
            <a:off x="381000" y="41148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flipH="1">
            <a:off x="381000" y="44958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83"/>
          <p:cNvCxnSpPr/>
          <p:nvPr/>
        </p:nvCxnSpPr>
        <p:spPr bwMode="auto">
          <a:xfrm flipH="1">
            <a:off x="1524000" y="44196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feld 90"/>
          <p:cNvSpPr txBox="1"/>
          <p:nvPr/>
        </p:nvSpPr>
        <p:spPr>
          <a:xfrm>
            <a:off x="1524000" y="3886200"/>
            <a:ext cx="838200" cy="215444"/>
          </a:xfrm>
          <a:prstGeom prst="rect">
            <a:avLst/>
          </a:prstGeom>
          <a:noFill/>
        </p:spPr>
        <p:txBody>
          <a:bodyPr wrap="square" rtlCol="0">
            <a:spAutoFit/>
          </a:bodyPr>
          <a:lstStyle/>
          <a:p>
            <a:r>
              <a:rPr lang="de-DE" sz="800" dirty="0" smtClean="0"/>
              <a:t>- - - - - - - - - - -</a:t>
            </a:r>
            <a:endParaRPr lang="de-DE" sz="800" dirty="0"/>
          </a:p>
        </p:txBody>
      </p:sp>
      <p:sp>
        <p:nvSpPr>
          <p:cNvPr id="113" name="Rechteck 112"/>
          <p:cNvSpPr/>
          <p:nvPr/>
        </p:nvSpPr>
        <p:spPr bwMode="auto">
          <a:xfrm>
            <a:off x="1600200" y="4572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14" name="Rechteck 113"/>
          <p:cNvSpPr/>
          <p:nvPr/>
        </p:nvSpPr>
        <p:spPr bwMode="auto">
          <a:xfrm>
            <a:off x="1752600" y="4572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4" name="Rechteck 123"/>
          <p:cNvSpPr/>
          <p:nvPr/>
        </p:nvSpPr>
        <p:spPr bwMode="auto">
          <a:xfrm>
            <a:off x="1905000" y="4572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7" name="Rechteck 126"/>
          <p:cNvSpPr/>
          <p:nvPr/>
        </p:nvSpPr>
        <p:spPr bwMode="auto">
          <a:xfrm>
            <a:off x="2057400" y="4572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8" name="Rechteck 127"/>
          <p:cNvSpPr/>
          <p:nvPr/>
        </p:nvSpPr>
        <p:spPr bwMode="auto">
          <a:xfrm>
            <a:off x="2362200" y="4572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9" name="Ellipse 128"/>
          <p:cNvSpPr/>
          <p:nvPr/>
        </p:nvSpPr>
        <p:spPr bwMode="auto">
          <a:xfrm>
            <a:off x="2209800" y="45720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130" name="Rechteck 129"/>
          <p:cNvSpPr/>
          <p:nvPr/>
        </p:nvSpPr>
        <p:spPr bwMode="auto">
          <a:xfrm>
            <a:off x="2514600" y="53340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14343" name="Gerade Verbindung mit Pfeil 14342"/>
          <p:cNvCxnSpPr/>
          <p:nvPr/>
        </p:nvCxnSpPr>
        <p:spPr bwMode="auto">
          <a:xfrm>
            <a:off x="2286000" y="4724400"/>
            <a:ext cx="228600" cy="533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mit Pfeil 20"/>
          <p:cNvCxnSpPr/>
          <p:nvPr/>
        </p:nvCxnSpPr>
        <p:spPr bwMode="auto">
          <a:xfrm flipV="1">
            <a:off x="2895600" y="3581400"/>
            <a:ext cx="0" cy="16764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feld 21"/>
          <p:cNvSpPr txBox="1"/>
          <p:nvPr/>
        </p:nvSpPr>
        <p:spPr>
          <a:xfrm>
            <a:off x="2895600" y="4800600"/>
            <a:ext cx="436338" cy="276999"/>
          </a:xfrm>
          <a:prstGeom prst="rect">
            <a:avLst/>
          </a:prstGeom>
          <a:noFill/>
        </p:spPr>
        <p:txBody>
          <a:bodyPr wrap="none" rtlCol="0">
            <a:spAutoFit/>
          </a:bodyPr>
          <a:lstStyle/>
          <a:p>
            <a:r>
              <a:rPr lang="de-DE" dirty="0" smtClean="0"/>
              <a:t>~</a:t>
            </a:r>
            <a:r>
              <a:rPr lang="de-DE" dirty="0" err="1" smtClean="0"/>
              <a:t>hv</a:t>
            </a:r>
            <a:endParaRPr lang="de-DE" dirty="0"/>
          </a:p>
        </p:txBody>
      </p:sp>
      <p:grpSp>
        <p:nvGrpSpPr>
          <p:cNvPr id="14345" name="Gruppieren 14344"/>
          <p:cNvGrpSpPr/>
          <p:nvPr/>
        </p:nvGrpSpPr>
        <p:grpSpPr>
          <a:xfrm>
            <a:off x="2514600" y="990600"/>
            <a:ext cx="228600" cy="1524000"/>
            <a:chOff x="5410200" y="990600"/>
            <a:chExt cx="228600" cy="1524000"/>
          </a:xfrm>
        </p:grpSpPr>
        <p:cxnSp>
          <p:nvCxnSpPr>
            <p:cNvPr id="24" name="Gekrümmte Verbindung 23"/>
            <p:cNvCxnSpPr/>
            <p:nvPr/>
          </p:nvCxnSpPr>
          <p:spPr bwMode="auto">
            <a:xfrm rot="16200000" flipH="1">
              <a:off x="5334000" y="2209800"/>
              <a:ext cx="381000" cy="228600"/>
            </a:xfrm>
            <a:prstGeom prst="curvedConnector3">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krümmte Verbindung 64"/>
            <p:cNvCxnSpPr/>
            <p:nvPr/>
          </p:nvCxnSpPr>
          <p:spPr bwMode="auto">
            <a:xfrm rot="5400000">
              <a:off x="5334000" y="1828800"/>
              <a:ext cx="381000" cy="228600"/>
            </a:xfrm>
            <a:prstGeom prst="curved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krümmte Verbindung 74"/>
            <p:cNvCxnSpPr/>
            <p:nvPr/>
          </p:nvCxnSpPr>
          <p:spPr bwMode="auto">
            <a:xfrm rot="16200000" flipH="1">
              <a:off x="5334000" y="1447800"/>
              <a:ext cx="381000" cy="228600"/>
            </a:xfrm>
            <a:prstGeom prst="curved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krümmte Verbindung 75"/>
            <p:cNvCxnSpPr/>
            <p:nvPr/>
          </p:nvCxnSpPr>
          <p:spPr bwMode="auto">
            <a:xfrm rot="5400000">
              <a:off x="5334000" y="1066800"/>
              <a:ext cx="381000" cy="228600"/>
            </a:xfrm>
            <a:prstGeom prst="curvedConnector3">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804223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p:cNvSpPr/>
          <p:nvPr/>
        </p:nvSpPr>
        <p:spPr bwMode="auto">
          <a:xfrm>
            <a:off x="838200" y="2590800"/>
            <a:ext cx="3810000" cy="60960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338" name="Titel 1"/>
          <p:cNvSpPr>
            <a:spLocks noGrp="1"/>
          </p:cNvSpPr>
          <p:nvPr>
            <p:ph type="title"/>
          </p:nvPr>
        </p:nvSpPr>
        <p:spPr/>
        <p:txBody>
          <a:bodyPr/>
          <a:lstStyle/>
          <a:p>
            <a:r>
              <a:rPr lang="de-DE" dirty="0"/>
              <a:t>Löschen - </a:t>
            </a:r>
            <a:r>
              <a:rPr lang="de-DE" dirty="0" smtClean="0"/>
              <a:t>FNT</a:t>
            </a:r>
            <a:endParaRPr lang="de-DE" dirty="0"/>
          </a:p>
        </p:txBody>
      </p:sp>
      <p:sp>
        <p:nvSpPr>
          <p:cNvPr id="3" name="Inhaltsplatzhalter 2"/>
          <p:cNvSpPr>
            <a:spLocks noGrp="1"/>
          </p:cNvSpPr>
          <p:nvPr>
            <p:ph idx="1"/>
          </p:nvPr>
        </p:nvSpPr>
        <p:spPr>
          <a:xfrm>
            <a:off x="457200" y="692150"/>
            <a:ext cx="8229600" cy="603250"/>
          </a:xfrm>
        </p:spPr>
        <p:txBody>
          <a:bodyPr/>
          <a:lstStyle/>
          <a:p>
            <a:r>
              <a:rPr lang="de-DE" dirty="0" smtClean="0"/>
              <a:t>EEPROM </a:t>
            </a:r>
            <a:r>
              <a:rPr lang="de-DE" dirty="0" err="1" smtClean="0"/>
              <a:t>erase</a:t>
            </a:r>
            <a:r>
              <a:rPr lang="de-DE" dirty="0" smtClean="0"/>
              <a:t>, </a:t>
            </a:r>
            <a:r>
              <a:rPr lang="de-DE" dirty="0"/>
              <a:t>Fowler-Nordheim </a:t>
            </a:r>
            <a:r>
              <a:rPr lang="de-DE" dirty="0" err="1"/>
              <a:t>tunnelling</a:t>
            </a:r>
            <a:endParaRPr lang="de-DE" dirty="0"/>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98</a:t>
            </a:fld>
            <a:endParaRPr lang="de-DE" altLang="de-DE"/>
          </a:p>
        </p:txBody>
      </p:sp>
      <p:sp>
        <p:nvSpPr>
          <p:cNvPr id="4" name="Rechteck 3"/>
          <p:cNvSpPr/>
          <p:nvPr/>
        </p:nvSpPr>
        <p:spPr bwMode="auto">
          <a:xfrm>
            <a:off x="1752600" y="20574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6" name="Gerade Verbindung 5"/>
          <p:cNvCxnSpPr/>
          <p:nvPr/>
        </p:nvCxnSpPr>
        <p:spPr bwMode="auto">
          <a:xfrm>
            <a:off x="1143000" y="2590800"/>
            <a:ext cx="31242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p:cNvSpPr/>
          <p:nvPr/>
        </p:nvSpPr>
        <p:spPr bwMode="auto">
          <a:xfrm>
            <a:off x="36576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9" name="Rechteck 8"/>
          <p:cNvSpPr/>
          <p:nvPr/>
        </p:nvSpPr>
        <p:spPr bwMode="auto">
          <a:xfrm>
            <a:off x="1143000" y="2590800"/>
            <a:ext cx="609600" cy="3810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2" name="Rechteck 11"/>
          <p:cNvSpPr/>
          <p:nvPr/>
        </p:nvSpPr>
        <p:spPr bwMode="auto">
          <a:xfrm>
            <a:off x="1752600" y="2590800"/>
            <a:ext cx="1905000" cy="3048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7" name="Rechteck 16"/>
          <p:cNvSpPr/>
          <p:nvPr/>
        </p:nvSpPr>
        <p:spPr bwMode="auto">
          <a:xfrm>
            <a:off x="1752600" y="2590800"/>
            <a:ext cx="1905000" cy="7620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32" name="Rechteck 31"/>
          <p:cNvSpPr/>
          <p:nvPr/>
        </p:nvSpPr>
        <p:spPr bwMode="auto">
          <a:xfrm>
            <a:off x="1752600" y="2286000"/>
            <a:ext cx="1905000" cy="1524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8" name="Gerade Verbindung 7"/>
          <p:cNvCxnSpPr/>
          <p:nvPr/>
        </p:nvCxnSpPr>
        <p:spPr bwMode="auto">
          <a:xfrm flipH="1">
            <a:off x="2667000" y="4724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50"/>
          <p:cNvCxnSpPr/>
          <p:nvPr/>
        </p:nvCxnSpPr>
        <p:spPr bwMode="auto">
          <a:xfrm flipH="1">
            <a:off x="2667000" y="4343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52"/>
          <p:cNvCxnSpPr/>
          <p:nvPr/>
        </p:nvCxnSpPr>
        <p:spPr bwMode="auto">
          <a:xfrm flipV="1">
            <a:off x="2667000" y="4724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53"/>
          <p:cNvCxnSpPr/>
          <p:nvPr/>
        </p:nvCxnSpPr>
        <p:spPr bwMode="auto">
          <a:xfrm flipV="1">
            <a:off x="2667000" y="36576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7"/>
          <p:cNvCxnSpPr/>
          <p:nvPr/>
        </p:nvCxnSpPr>
        <p:spPr bwMode="auto">
          <a:xfrm flipH="1">
            <a:off x="2438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9"/>
          <p:cNvCxnSpPr/>
          <p:nvPr/>
        </p:nvCxnSpPr>
        <p:spPr bwMode="auto">
          <a:xfrm flipH="1">
            <a:off x="1524000" y="4724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70"/>
          <p:cNvCxnSpPr/>
          <p:nvPr/>
        </p:nvCxnSpPr>
        <p:spPr bwMode="auto">
          <a:xfrm flipV="1">
            <a:off x="2438400" y="4724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71"/>
          <p:cNvCxnSpPr/>
          <p:nvPr/>
        </p:nvCxnSpPr>
        <p:spPr bwMode="auto">
          <a:xfrm flipV="1">
            <a:off x="2438400" y="36576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72"/>
          <p:cNvCxnSpPr/>
          <p:nvPr/>
        </p:nvCxnSpPr>
        <p:spPr bwMode="auto">
          <a:xfrm flipH="1">
            <a:off x="1524000" y="4343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73"/>
          <p:cNvCxnSpPr/>
          <p:nvPr/>
        </p:nvCxnSpPr>
        <p:spPr bwMode="auto">
          <a:xfrm flipH="1">
            <a:off x="381000" y="4648200"/>
            <a:ext cx="3810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Gerade Verbindung 102"/>
          <p:cNvCxnSpPr/>
          <p:nvPr/>
        </p:nvCxnSpPr>
        <p:spPr bwMode="auto">
          <a:xfrm flipV="1">
            <a:off x="2667000" y="4724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Gerade Verbindung 103"/>
          <p:cNvCxnSpPr/>
          <p:nvPr/>
        </p:nvCxnSpPr>
        <p:spPr bwMode="auto">
          <a:xfrm flipV="1">
            <a:off x="2438400" y="4724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Gerade Verbindung 104"/>
          <p:cNvCxnSpPr/>
          <p:nvPr/>
        </p:nvCxnSpPr>
        <p:spPr bwMode="auto">
          <a:xfrm flipH="1">
            <a:off x="2438400" y="5410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Gerade Verbindung 114"/>
          <p:cNvCxnSpPr/>
          <p:nvPr/>
        </p:nvCxnSpPr>
        <p:spPr bwMode="auto">
          <a:xfrm flipV="1">
            <a:off x="1524000" y="36576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Gerade Verbindung 115"/>
          <p:cNvCxnSpPr/>
          <p:nvPr/>
        </p:nvCxnSpPr>
        <p:spPr bwMode="auto">
          <a:xfrm flipH="1">
            <a:off x="1295400" y="36576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Gerade Verbindung 116"/>
          <p:cNvCxnSpPr/>
          <p:nvPr/>
        </p:nvCxnSpPr>
        <p:spPr bwMode="auto">
          <a:xfrm flipV="1">
            <a:off x="1295400" y="36576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Gerade Verbindung 117"/>
          <p:cNvCxnSpPr/>
          <p:nvPr/>
        </p:nvCxnSpPr>
        <p:spPr bwMode="auto">
          <a:xfrm flipV="1">
            <a:off x="1524000" y="4724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 Verbindung 118"/>
          <p:cNvCxnSpPr/>
          <p:nvPr/>
        </p:nvCxnSpPr>
        <p:spPr bwMode="auto">
          <a:xfrm flipV="1">
            <a:off x="1295400" y="4724400"/>
            <a:ext cx="0" cy="381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 Verbindung 119"/>
          <p:cNvCxnSpPr/>
          <p:nvPr/>
        </p:nvCxnSpPr>
        <p:spPr bwMode="auto">
          <a:xfrm flipV="1">
            <a:off x="1524000" y="4724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 Verbindung 120"/>
          <p:cNvCxnSpPr/>
          <p:nvPr/>
        </p:nvCxnSpPr>
        <p:spPr bwMode="auto">
          <a:xfrm flipV="1">
            <a:off x="1295400" y="4724400"/>
            <a:ext cx="0" cy="685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Gerade Verbindung 121"/>
          <p:cNvCxnSpPr/>
          <p:nvPr/>
        </p:nvCxnSpPr>
        <p:spPr bwMode="auto">
          <a:xfrm flipH="1">
            <a:off x="1295400" y="5410200"/>
            <a:ext cx="228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Gerade Verbindung 124"/>
          <p:cNvCxnSpPr/>
          <p:nvPr/>
        </p:nvCxnSpPr>
        <p:spPr bwMode="auto">
          <a:xfrm flipH="1">
            <a:off x="381000" y="4343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Gerade Verbindung 125"/>
          <p:cNvCxnSpPr/>
          <p:nvPr/>
        </p:nvCxnSpPr>
        <p:spPr bwMode="auto">
          <a:xfrm flipH="1">
            <a:off x="381000" y="4724400"/>
            <a:ext cx="9144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Rechteck 145"/>
          <p:cNvSpPr/>
          <p:nvPr/>
        </p:nvSpPr>
        <p:spPr bwMode="auto">
          <a:xfrm>
            <a:off x="61722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47" name="Rechteck 146"/>
          <p:cNvSpPr/>
          <p:nvPr/>
        </p:nvSpPr>
        <p:spPr bwMode="auto">
          <a:xfrm>
            <a:off x="63246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57" name="Rechteck 156"/>
          <p:cNvSpPr/>
          <p:nvPr/>
        </p:nvSpPr>
        <p:spPr bwMode="auto">
          <a:xfrm>
            <a:off x="64770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0" name="Rechteck 159"/>
          <p:cNvSpPr/>
          <p:nvPr/>
        </p:nvSpPr>
        <p:spPr bwMode="auto">
          <a:xfrm>
            <a:off x="66294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3" name="Rechteck 162"/>
          <p:cNvSpPr/>
          <p:nvPr/>
        </p:nvSpPr>
        <p:spPr bwMode="auto">
          <a:xfrm>
            <a:off x="6934200" y="37338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sp>
        <p:nvSpPr>
          <p:cNvPr id="164" name="Ellipse 163"/>
          <p:cNvSpPr/>
          <p:nvPr/>
        </p:nvSpPr>
        <p:spPr bwMode="auto">
          <a:xfrm>
            <a:off x="6781800" y="3733800"/>
            <a:ext cx="76200" cy="7620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cs typeface="Arial" charset="0"/>
              </a:rPr>
              <a:t>-</a:t>
            </a:r>
          </a:p>
        </p:txBody>
      </p:sp>
      <p:sp>
        <p:nvSpPr>
          <p:cNvPr id="165" name="Rechteck 164"/>
          <p:cNvSpPr/>
          <p:nvPr/>
        </p:nvSpPr>
        <p:spPr bwMode="auto">
          <a:xfrm>
            <a:off x="6934200" y="4648200"/>
            <a:ext cx="76200" cy="762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cs typeface="Arial" charset="0"/>
            </a:endParaRPr>
          </a:p>
        </p:txBody>
      </p:sp>
      <p:cxnSp>
        <p:nvCxnSpPr>
          <p:cNvPr id="24" name="Gerade Verbindung mit Pfeil 23"/>
          <p:cNvCxnSpPr/>
          <p:nvPr/>
        </p:nvCxnSpPr>
        <p:spPr bwMode="auto">
          <a:xfrm flipH="1">
            <a:off x="6934200" y="4800600"/>
            <a:ext cx="4572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Gerade Verbindung 166"/>
          <p:cNvCxnSpPr/>
          <p:nvPr/>
        </p:nvCxnSpPr>
        <p:spPr bwMode="auto">
          <a:xfrm flipV="1">
            <a:off x="3962400" y="2286000"/>
            <a:ext cx="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Gerade Verbindung 167"/>
          <p:cNvCxnSpPr/>
          <p:nvPr/>
        </p:nvCxnSpPr>
        <p:spPr bwMode="auto">
          <a:xfrm>
            <a:off x="3962400" y="2286000"/>
            <a:ext cx="1828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Gerade Verbindung 170"/>
          <p:cNvCxnSpPr/>
          <p:nvPr/>
        </p:nvCxnSpPr>
        <p:spPr bwMode="auto">
          <a:xfrm>
            <a:off x="5791200" y="22860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Gerade Verbindung 171"/>
          <p:cNvCxnSpPr/>
          <p:nvPr/>
        </p:nvCxnSpPr>
        <p:spPr bwMode="auto">
          <a:xfrm>
            <a:off x="5486400" y="2514600"/>
            <a:ext cx="609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Gerade Verbindung 172"/>
          <p:cNvCxnSpPr/>
          <p:nvPr/>
        </p:nvCxnSpPr>
        <p:spPr bwMode="auto">
          <a:xfrm>
            <a:off x="5638800" y="25908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Gerade Verbindung 173"/>
          <p:cNvCxnSpPr/>
          <p:nvPr/>
        </p:nvCxnSpPr>
        <p:spPr bwMode="auto">
          <a:xfrm>
            <a:off x="5791200" y="2590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Gerade Verbindung 174"/>
          <p:cNvCxnSpPr/>
          <p:nvPr/>
        </p:nvCxnSpPr>
        <p:spPr bwMode="auto">
          <a:xfrm flipV="1">
            <a:off x="33528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Gerade Verbindung 176"/>
          <p:cNvCxnSpPr/>
          <p:nvPr/>
        </p:nvCxnSpPr>
        <p:spPr bwMode="auto">
          <a:xfrm>
            <a:off x="3352800" y="1828800"/>
            <a:ext cx="1066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Gerade Verbindung 177"/>
          <p:cNvCxnSpPr/>
          <p:nvPr/>
        </p:nvCxnSpPr>
        <p:spPr bwMode="auto">
          <a:xfrm>
            <a:off x="4419600" y="1828800"/>
            <a:ext cx="0" cy="2286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Gerade Verbindung 178"/>
          <p:cNvCxnSpPr/>
          <p:nvPr/>
        </p:nvCxnSpPr>
        <p:spPr bwMode="auto">
          <a:xfrm flipH="1">
            <a:off x="4267200" y="2057400"/>
            <a:ext cx="3048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Gerade Verbindung 179"/>
          <p:cNvCxnSpPr/>
          <p:nvPr/>
        </p:nvCxnSpPr>
        <p:spPr bwMode="auto">
          <a:xfrm flipH="1" flipV="1">
            <a:off x="7086600" y="2362200"/>
            <a:ext cx="22860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Gerade Verbindung 182"/>
          <p:cNvCxnSpPr/>
          <p:nvPr/>
        </p:nvCxnSpPr>
        <p:spPr bwMode="auto">
          <a:xfrm flipV="1">
            <a:off x="7086600" y="23622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Gerade Verbindung 208"/>
          <p:cNvCxnSpPr/>
          <p:nvPr/>
        </p:nvCxnSpPr>
        <p:spPr bwMode="auto">
          <a:xfrm flipH="1">
            <a:off x="7315200" y="4724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Gerade Verbindung 209"/>
          <p:cNvCxnSpPr/>
          <p:nvPr/>
        </p:nvCxnSpPr>
        <p:spPr bwMode="auto">
          <a:xfrm flipH="1">
            <a:off x="7315200" y="4343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Gerade Verbindung 210"/>
          <p:cNvCxnSpPr/>
          <p:nvPr/>
        </p:nvCxnSpPr>
        <p:spPr bwMode="auto">
          <a:xfrm flipH="1">
            <a:off x="7315200" y="46482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Gerade Verbindung 211"/>
          <p:cNvCxnSpPr/>
          <p:nvPr/>
        </p:nvCxnSpPr>
        <p:spPr bwMode="auto">
          <a:xfrm flipV="1">
            <a:off x="7315200" y="34290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Gerade Verbindung 212"/>
          <p:cNvCxnSpPr/>
          <p:nvPr/>
        </p:nvCxnSpPr>
        <p:spPr bwMode="auto">
          <a:xfrm flipV="1">
            <a:off x="7315200" y="47244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Gerade Verbindung 213"/>
          <p:cNvCxnSpPr/>
          <p:nvPr/>
        </p:nvCxnSpPr>
        <p:spPr bwMode="auto">
          <a:xfrm flipH="1" flipV="1">
            <a:off x="7086600" y="4572000"/>
            <a:ext cx="228600" cy="1066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Gerade Verbindung 214"/>
          <p:cNvCxnSpPr/>
          <p:nvPr/>
        </p:nvCxnSpPr>
        <p:spPr bwMode="auto">
          <a:xfrm flipV="1">
            <a:off x="7086600" y="3657600"/>
            <a:ext cx="0" cy="9144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Gerade Verbindung 215"/>
          <p:cNvCxnSpPr/>
          <p:nvPr/>
        </p:nvCxnSpPr>
        <p:spPr bwMode="auto">
          <a:xfrm flipH="1">
            <a:off x="5562600" y="36576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Gerade Verbindung 216"/>
          <p:cNvCxnSpPr/>
          <p:nvPr/>
        </p:nvCxnSpPr>
        <p:spPr bwMode="auto">
          <a:xfrm flipH="1">
            <a:off x="5562600" y="32766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Gerade Verbindung 217"/>
          <p:cNvCxnSpPr/>
          <p:nvPr/>
        </p:nvCxnSpPr>
        <p:spPr bwMode="auto">
          <a:xfrm flipH="1">
            <a:off x="5562600" y="3581400"/>
            <a:ext cx="1524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9" name="Gerade Verbindung mit Pfeil 218"/>
          <p:cNvCxnSpPr/>
          <p:nvPr/>
        </p:nvCxnSpPr>
        <p:spPr bwMode="auto">
          <a:xfrm flipH="1">
            <a:off x="2667000" y="4800600"/>
            <a:ext cx="457200"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mit Pfeil 9"/>
          <p:cNvCxnSpPr>
            <a:stCxn id="165" idx="0"/>
            <a:endCxn id="164" idx="4"/>
          </p:cNvCxnSpPr>
          <p:nvPr/>
        </p:nvCxnSpPr>
        <p:spPr bwMode="auto">
          <a:xfrm flipH="1" flipV="1">
            <a:off x="6819900" y="3810000"/>
            <a:ext cx="152400" cy="83820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4180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ctrTitle"/>
          </p:nvPr>
        </p:nvSpPr>
        <p:spPr/>
        <p:txBody>
          <a:bodyPr/>
          <a:lstStyle/>
          <a:p>
            <a:r>
              <a:rPr lang="de-DE" altLang="de-DE" dirty="0" smtClean="0"/>
              <a:t>EEPROM – verschiedene Möglichkeiten</a:t>
            </a:r>
          </a:p>
        </p:txBody>
      </p:sp>
      <p:sp>
        <p:nvSpPr>
          <p:cNvPr id="2" name="Foliennummernplatzhalter 1"/>
          <p:cNvSpPr>
            <a:spLocks noGrp="1"/>
          </p:cNvSpPr>
          <p:nvPr>
            <p:ph type="sldNum" sz="quarter" idx="10"/>
          </p:nvPr>
        </p:nvSpPr>
        <p:spPr/>
        <p:txBody>
          <a:bodyPr/>
          <a:lstStyle/>
          <a:p>
            <a:pPr>
              <a:defRPr/>
            </a:pPr>
            <a:fld id="{73917EFD-3C9F-4F81-B760-9000E55AF854}" type="slidenum">
              <a:rPr lang="de-DE" altLang="de-DE" smtClean="0"/>
              <a:pPr>
                <a:defRPr/>
              </a:pPr>
              <a:t>99</a:t>
            </a:fld>
            <a:endParaRPr lang="de-DE" altLang="de-DE"/>
          </a:p>
        </p:txBody>
      </p:sp>
    </p:spTree>
    <p:extLst>
      <p:ext uri="{BB962C8B-B14F-4D97-AF65-F5344CB8AC3E}">
        <p14:creationId xmlns:p14="http://schemas.microsoft.com/office/powerpoint/2010/main" val="2117041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DSSMALL2_2">
  <a:themeElements>
    <a:clrScheme name="SDSSMALL2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SSMALL2_2">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DSSMALL2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SSMALL2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SSMALL2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SSMALL2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SSMALL2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SSMALL2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SSMALL2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SSMALL2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SSMALL2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SSMALL2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SSMALL2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SSMALL2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SDSSMALL2_2</Template>
  <TotalTime>0</TotalTime>
  <Words>2235</Words>
  <Application>Microsoft Office PowerPoint</Application>
  <PresentationFormat>Bildschirmpräsentation (4:3)</PresentationFormat>
  <Paragraphs>821</Paragraphs>
  <Slides>172</Slides>
  <Notes>27</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172</vt:i4>
      </vt:variant>
    </vt:vector>
  </HeadingPairs>
  <TitlesOfParts>
    <vt:vector size="178" baseType="lpstr">
      <vt:lpstr>Times Ten Roman</vt:lpstr>
      <vt:lpstr>Arial</vt:lpstr>
      <vt:lpstr>Symbol</vt:lpstr>
      <vt:lpstr>Times New Roman</vt:lpstr>
      <vt:lpstr>SDSSMALL2_2</vt:lpstr>
      <vt:lpstr>Formel</vt:lpstr>
      <vt:lpstr>Design digitaler Schaltkreise</vt:lpstr>
      <vt:lpstr>PowerPoint-Präsentation</vt:lpstr>
      <vt:lpstr>PowerPoint-Präsentation</vt:lpstr>
      <vt:lpstr>PowerPoint-Präsentation</vt:lpstr>
      <vt:lpstr>PowerPoint-Präsentation</vt:lpstr>
      <vt:lpstr>PowerPoint-Präsentation</vt:lpstr>
      <vt:lpstr>PowerPoint-Präsentation</vt:lpstr>
      <vt:lpstr>SRAM</vt:lpstr>
      <vt:lpstr>PowerPoint-Präsentation</vt:lpstr>
      <vt:lpstr>Program</vt:lpstr>
      <vt:lpstr>Program</vt:lpstr>
      <vt:lpstr>Program</vt:lpstr>
      <vt:lpstr>Program</vt:lpstr>
      <vt:lpstr>Program</vt:lpstr>
      <vt:lpstr>Program</vt:lpstr>
      <vt:lpstr>Program</vt:lpstr>
      <vt:lpstr>Program</vt:lpstr>
      <vt:lpstr>Program</vt:lpstr>
      <vt:lpstr>Read</vt:lpstr>
      <vt:lpstr>Read</vt:lpstr>
      <vt:lpstr>Read</vt:lpstr>
      <vt:lpstr>Read</vt:lpstr>
      <vt:lpstr>Read</vt:lpstr>
      <vt:lpstr>Read</vt:lpstr>
      <vt:lpstr>Read</vt:lpstr>
      <vt:lpstr>Read</vt:lpstr>
      <vt:lpstr>Read</vt:lpstr>
      <vt:lpstr>Read</vt:lpstr>
      <vt:lpstr>Read</vt:lpstr>
      <vt:lpstr>Read</vt:lpstr>
      <vt:lpstr>Layout</vt:lpstr>
      <vt:lpstr>Layout</vt:lpstr>
      <vt:lpstr>Layout</vt:lpstr>
      <vt:lpstr>Layout</vt:lpstr>
      <vt:lpstr>Layout</vt:lpstr>
      <vt:lpstr>Layout</vt:lpstr>
      <vt:lpstr>Layout</vt:lpstr>
      <vt:lpstr>Layout</vt:lpstr>
      <vt:lpstr>Layout</vt:lpstr>
      <vt:lpstr>Layout</vt:lpstr>
      <vt:lpstr>Write</vt:lpstr>
      <vt:lpstr>Write</vt:lpstr>
      <vt:lpstr>PowerPoint-Präsentation</vt:lpstr>
      <vt:lpstr>PowerPoint-Präsentation</vt:lpstr>
      <vt:lpstr>PowerPoint-Präsentation</vt:lpstr>
      <vt:lpstr>PowerPoint-Präsentation</vt:lpstr>
      <vt:lpstr>PowerPoint-Präsentation</vt:lpstr>
      <vt:lpstr>DRAM</vt:lpstr>
      <vt:lpstr>Write</vt:lpstr>
      <vt:lpstr>Write</vt:lpstr>
      <vt:lpstr>Write</vt:lpstr>
      <vt:lpstr>Write</vt:lpstr>
      <vt:lpstr>Store</vt:lpstr>
      <vt:lpstr>Store</vt:lpstr>
      <vt:lpstr>Read</vt:lpstr>
      <vt:lpstr>Read</vt:lpstr>
      <vt:lpstr>Read</vt:lpstr>
      <vt:lpstr>Read</vt:lpstr>
      <vt:lpstr>Write</vt:lpstr>
      <vt:lpstr>Write</vt:lpstr>
      <vt:lpstr>Write</vt:lpstr>
      <vt:lpstr>Write</vt:lpstr>
      <vt:lpstr>Read</vt:lpstr>
      <vt:lpstr>Read</vt:lpstr>
      <vt:lpstr>Read</vt:lpstr>
      <vt:lpstr>Refresh</vt:lpstr>
      <vt:lpstr>Refresh</vt:lpstr>
      <vt:lpstr>Refresh</vt:lpstr>
      <vt:lpstr>PowerPoint-Präsentation</vt:lpstr>
      <vt:lpstr>PowerPoint-Präsentation</vt:lpstr>
      <vt:lpstr>PowerPoint-Präsentation</vt:lpstr>
      <vt:lpstr>PowerPoint-Präsentation</vt:lpstr>
      <vt:lpstr>Permanentspeicher (non-volatile)</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Speicherzugriff</vt:lpstr>
      <vt:lpstr>PowerPoint-Präsentation</vt:lpstr>
      <vt:lpstr>EPROM, EEPROM und FLASH</vt:lpstr>
      <vt:lpstr>…</vt:lpstr>
      <vt:lpstr>Feldemission</vt:lpstr>
      <vt:lpstr>Feldemission</vt:lpstr>
      <vt:lpstr>Programmierung - FNT</vt:lpstr>
      <vt:lpstr>Programmierung - CHE</vt:lpstr>
      <vt:lpstr>Programmierung</vt:lpstr>
      <vt:lpstr>Löschen - UV</vt:lpstr>
      <vt:lpstr>Löschen - FNT</vt:lpstr>
      <vt:lpstr>EEPROM – verschiedene Möglichkeiten</vt:lpstr>
      <vt:lpstr>Variante 1 Erase and program based on tunnel effect</vt:lpstr>
      <vt:lpstr>Erase</vt:lpstr>
      <vt:lpstr>Erase</vt:lpstr>
      <vt:lpstr>Erase</vt:lpstr>
      <vt:lpstr>Erase</vt:lpstr>
      <vt:lpstr>Program</vt:lpstr>
      <vt:lpstr>Program</vt:lpstr>
      <vt:lpstr>Program</vt:lpstr>
      <vt:lpstr>Program</vt:lpstr>
      <vt:lpstr>Program</vt:lpstr>
      <vt:lpstr>Program</vt:lpstr>
      <vt:lpstr>Program</vt:lpstr>
      <vt:lpstr>Variante 2 Erase based on tunnel effect, program based on hot carriers injection</vt:lpstr>
      <vt:lpstr>Erase particular bit</vt:lpstr>
      <vt:lpstr>Erase particular bit</vt:lpstr>
      <vt:lpstr>Erase particular bit</vt:lpstr>
      <vt:lpstr>Erase particular bit</vt:lpstr>
      <vt:lpstr>Program particular bit</vt:lpstr>
      <vt:lpstr>Program particular bit</vt:lpstr>
      <vt:lpstr>Program particular bit</vt:lpstr>
      <vt:lpstr>Program particular bit</vt:lpstr>
      <vt:lpstr>Variante 3 1 Transistor EEPROM (erase based on tunnel effect, program based on hot carriers injection)</vt:lpstr>
      <vt:lpstr>Erase</vt:lpstr>
      <vt:lpstr>Erase</vt:lpstr>
      <vt:lpstr>Erase</vt:lpstr>
      <vt:lpstr>Erase</vt:lpstr>
      <vt:lpstr>Program</vt:lpstr>
      <vt:lpstr>Program</vt:lpstr>
      <vt:lpstr>Program</vt:lpstr>
      <vt:lpstr>Program</vt:lpstr>
      <vt:lpstr>FLASH Speicher</vt:lpstr>
      <vt:lpstr>PowerPoint-Präsentation</vt:lpstr>
      <vt:lpstr>PowerPoint-Präsentation</vt:lpstr>
      <vt:lpstr>PowerPoint-Präsentation</vt:lpstr>
      <vt:lpstr>Read</vt:lpstr>
      <vt:lpstr>Read</vt:lpstr>
      <vt:lpstr>Read</vt:lpstr>
      <vt:lpstr>Erase</vt:lpstr>
      <vt:lpstr>Erase</vt:lpstr>
      <vt:lpstr>Erase</vt:lpstr>
      <vt:lpstr>Erase</vt:lpstr>
      <vt:lpstr>Program</vt:lpstr>
      <vt:lpstr>Program</vt:lpstr>
      <vt:lpstr>Program</vt:lpstr>
      <vt:lpstr>Program</vt:lpstr>
      <vt:lpstr>Ferroelectric RAM</vt:lpstr>
      <vt:lpstr>Ferroelectric RAM</vt:lpstr>
      <vt:lpstr>Ferroelectric RAM</vt:lpstr>
      <vt:lpstr>Ferroelectric RAM</vt:lpstr>
      <vt:lpstr>FERAM</vt:lpstr>
      <vt:lpstr>FERAM</vt:lpstr>
      <vt:lpstr>FERAM</vt:lpstr>
      <vt:lpstr>FERAM</vt:lpstr>
      <vt:lpstr>FERAM</vt:lpstr>
      <vt:lpstr>FERAM</vt:lpstr>
      <vt:lpstr>FERAM</vt:lpstr>
      <vt:lpstr>FERAM</vt:lpstr>
      <vt:lpstr>FERAM</vt:lpstr>
      <vt:lpstr>FERAM</vt:lpstr>
      <vt:lpstr>FERAM</vt:lpstr>
      <vt:lpstr>FERAM</vt:lpstr>
      <vt:lpstr>FERAM</vt:lpstr>
      <vt:lpstr>FERAM</vt:lpstr>
      <vt:lpstr>FERAM</vt:lpstr>
      <vt:lpstr>FERAM</vt:lpstr>
      <vt:lpstr>FERAM</vt:lpstr>
      <vt:lpstr>FERAM</vt:lpstr>
      <vt:lpstr>PowerPoint-Präsentation</vt:lpstr>
      <vt:lpstr>PowerPoint-Präsentation</vt:lpstr>
      <vt:lpstr>PowerPoint-Präsentation</vt:lpstr>
      <vt:lpstr>PowerPoint-Präsentation</vt:lpstr>
      <vt:lpstr>PowerPoint-Präsentation</vt:lpstr>
      <vt:lpstr>PowerPoint-Präsentation</vt:lpstr>
    </vt:vector>
  </TitlesOfParts>
  <Company>University Mannheim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Ivan Peric</dc:creator>
  <cp:lastModifiedBy>Peric, Ivan (IPE)</cp:lastModifiedBy>
  <cp:revision>1627</cp:revision>
  <dcterms:created xsi:type="dcterms:W3CDTF">2010-08-30T10:07:17Z</dcterms:created>
  <dcterms:modified xsi:type="dcterms:W3CDTF">2017-07-18T08:40:07Z</dcterms:modified>
</cp:coreProperties>
</file>